
<file path=[Content_Types].xml><?xml version="1.0" encoding="utf-8"?>
<Types xmlns="http://schemas.openxmlformats.org/package/2006/content-types">
  <Default Extension="tmp" ContentType="image/png"/>
  <Default Extension="png" ContentType="image/png"/>
  <Default Extension="bin" ContentType="application/vnd.openxmlformats-officedocument.oleObject"/>
  <Default Extension="svg" ContentType="image/svg+xml"/>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8"/>
  </p:notesMasterIdLst>
  <p:sldIdLst>
    <p:sldId id="809" r:id="rId2"/>
    <p:sldId id="861" r:id="rId3"/>
    <p:sldId id="740" r:id="rId4"/>
    <p:sldId id="863" r:id="rId5"/>
    <p:sldId id="864" r:id="rId6"/>
    <p:sldId id="866" r:id="rId7"/>
    <p:sldId id="867" r:id="rId8"/>
    <p:sldId id="860" r:id="rId9"/>
    <p:sldId id="877" r:id="rId10"/>
    <p:sldId id="862" r:id="rId11"/>
    <p:sldId id="873" r:id="rId12"/>
    <p:sldId id="874" r:id="rId13"/>
    <p:sldId id="869" r:id="rId14"/>
    <p:sldId id="880" r:id="rId15"/>
    <p:sldId id="881" r:id="rId16"/>
    <p:sldId id="882" r:id="rId17"/>
    <p:sldId id="896" r:id="rId18"/>
    <p:sldId id="895" r:id="rId19"/>
    <p:sldId id="897" r:id="rId20"/>
    <p:sldId id="899" r:id="rId21"/>
    <p:sldId id="889" r:id="rId22"/>
    <p:sldId id="885" r:id="rId23"/>
    <p:sldId id="886" r:id="rId24"/>
    <p:sldId id="887" r:id="rId25"/>
    <p:sldId id="898" r:id="rId26"/>
    <p:sldId id="900" r:id="rId27"/>
    <p:sldId id="904" r:id="rId28"/>
    <p:sldId id="905" r:id="rId29"/>
    <p:sldId id="906" r:id="rId30"/>
    <p:sldId id="901" r:id="rId31"/>
    <p:sldId id="902" r:id="rId32"/>
    <p:sldId id="903" r:id="rId33"/>
    <p:sldId id="907" r:id="rId34"/>
    <p:sldId id="892" r:id="rId35"/>
    <p:sldId id="878" r:id="rId36"/>
    <p:sldId id="894" r:id="rId37"/>
  </p:sldIdLst>
  <p:sldSz cx="9144000" cy="6858000" type="screen4x3"/>
  <p:notesSz cx="6858000" cy="9144000"/>
  <p:defaultTextStyle>
    <a:defPPr>
      <a:defRPr lang="en-US"/>
    </a:defPPr>
    <a:lvl1pPr algn="l" rtl="0" eaLnBrk="0" fontAlgn="base" hangingPunct="0">
      <a:spcBef>
        <a:spcPct val="0"/>
      </a:spcBef>
      <a:spcAft>
        <a:spcPct val="0"/>
      </a:spcAft>
      <a:defRPr sz="2400" kern="1200" baseline="-25000">
        <a:solidFill>
          <a:schemeClr val="tx1"/>
        </a:solidFill>
        <a:latin typeface="Palatino" pitchFamily="18" charset="0"/>
        <a:ea typeface="+mn-ea"/>
        <a:cs typeface="+mn-cs"/>
      </a:defRPr>
    </a:lvl1pPr>
    <a:lvl2pPr marL="457200" algn="l" rtl="0" eaLnBrk="0" fontAlgn="base" hangingPunct="0">
      <a:spcBef>
        <a:spcPct val="0"/>
      </a:spcBef>
      <a:spcAft>
        <a:spcPct val="0"/>
      </a:spcAft>
      <a:defRPr sz="2400" kern="1200" baseline="-25000">
        <a:solidFill>
          <a:schemeClr val="tx1"/>
        </a:solidFill>
        <a:latin typeface="Palatino" pitchFamily="18" charset="0"/>
        <a:ea typeface="+mn-ea"/>
        <a:cs typeface="+mn-cs"/>
      </a:defRPr>
    </a:lvl2pPr>
    <a:lvl3pPr marL="914400" algn="l" rtl="0" eaLnBrk="0" fontAlgn="base" hangingPunct="0">
      <a:spcBef>
        <a:spcPct val="0"/>
      </a:spcBef>
      <a:spcAft>
        <a:spcPct val="0"/>
      </a:spcAft>
      <a:defRPr sz="2400" kern="1200" baseline="-25000">
        <a:solidFill>
          <a:schemeClr val="tx1"/>
        </a:solidFill>
        <a:latin typeface="Palatino" pitchFamily="18" charset="0"/>
        <a:ea typeface="+mn-ea"/>
        <a:cs typeface="+mn-cs"/>
      </a:defRPr>
    </a:lvl3pPr>
    <a:lvl4pPr marL="1371600" algn="l" rtl="0" eaLnBrk="0" fontAlgn="base" hangingPunct="0">
      <a:spcBef>
        <a:spcPct val="0"/>
      </a:spcBef>
      <a:spcAft>
        <a:spcPct val="0"/>
      </a:spcAft>
      <a:defRPr sz="2400" kern="1200" baseline="-25000">
        <a:solidFill>
          <a:schemeClr val="tx1"/>
        </a:solidFill>
        <a:latin typeface="Palatino" pitchFamily="18" charset="0"/>
        <a:ea typeface="+mn-ea"/>
        <a:cs typeface="+mn-cs"/>
      </a:defRPr>
    </a:lvl4pPr>
    <a:lvl5pPr marL="1828800" algn="l" rtl="0" eaLnBrk="0" fontAlgn="base" hangingPunct="0">
      <a:spcBef>
        <a:spcPct val="0"/>
      </a:spcBef>
      <a:spcAft>
        <a:spcPct val="0"/>
      </a:spcAft>
      <a:defRPr sz="2400" kern="1200" baseline="-25000">
        <a:solidFill>
          <a:schemeClr val="tx1"/>
        </a:solidFill>
        <a:latin typeface="Palatino" pitchFamily="18" charset="0"/>
        <a:ea typeface="+mn-ea"/>
        <a:cs typeface="+mn-cs"/>
      </a:defRPr>
    </a:lvl5pPr>
    <a:lvl6pPr marL="2286000" algn="l" defTabSz="914400" rtl="0" eaLnBrk="1" latinLnBrk="0" hangingPunct="1">
      <a:defRPr sz="2400" kern="1200" baseline="-25000">
        <a:solidFill>
          <a:schemeClr val="tx1"/>
        </a:solidFill>
        <a:latin typeface="Palatino" pitchFamily="18" charset="0"/>
        <a:ea typeface="+mn-ea"/>
        <a:cs typeface="+mn-cs"/>
      </a:defRPr>
    </a:lvl6pPr>
    <a:lvl7pPr marL="2743200" algn="l" defTabSz="914400" rtl="0" eaLnBrk="1" latinLnBrk="0" hangingPunct="1">
      <a:defRPr sz="2400" kern="1200" baseline="-25000">
        <a:solidFill>
          <a:schemeClr val="tx1"/>
        </a:solidFill>
        <a:latin typeface="Palatino" pitchFamily="18" charset="0"/>
        <a:ea typeface="+mn-ea"/>
        <a:cs typeface="+mn-cs"/>
      </a:defRPr>
    </a:lvl7pPr>
    <a:lvl8pPr marL="3200400" algn="l" defTabSz="914400" rtl="0" eaLnBrk="1" latinLnBrk="0" hangingPunct="1">
      <a:defRPr sz="2400" kern="1200" baseline="-25000">
        <a:solidFill>
          <a:schemeClr val="tx1"/>
        </a:solidFill>
        <a:latin typeface="Palatino" pitchFamily="18" charset="0"/>
        <a:ea typeface="+mn-ea"/>
        <a:cs typeface="+mn-cs"/>
      </a:defRPr>
    </a:lvl8pPr>
    <a:lvl9pPr marL="3657600" algn="l" defTabSz="914400" rtl="0" eaLnBrk="1" latinLnBrk="0" hangingPunct="1">
      <a:defRPr sz="2400" kern="1200" baseline="-25000">
        <a:solidFill>
          <a:schemeClr val="tx1"/>
        </a:solidFill>
        <a:latin typeface="Palatino"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59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0000FF"/>
    <a:srgbClr val="C0C0C0"/>
    <a:srgbClr val="FFFF00"/>
    <a:srgbClr val="FFFFFF"/>
    <a:srgbClr val="66FFFF"/>
    <a:srgbClr val="CC6600"/>
    <a:srgbClr val="FFCC00"/>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205" autoAdjust="0"/>
    <p:restoredTop sz="97583" autoAdjust="0"/>
  </p:normalViewPr>
  <p:slideViewPr>
    <p:cSldViewPr>
      <p:cViewPr>
        <p:scale>
          <a:sx n="118" d="100"/>
          <a:sy n="118" d="100"/>
        </p:scale>
        <p:origin x="1026" y="-198"/>
      </p:cViewPr>
      <p:guideLst>
        <p:guide orient="horz" pos="2160"/>
        <p:guide pos="2592"/>
      </p:guideLst>
    </p:cSldViewPr>
  </p:slideViewPr>
  <p:outlineViewPr>
    <p:cViewPr>
      <p:scale>
        <a:sx n="50" d="100"/>
        <a:sy n="50" d="100"/>
      </p:scale>
      <p:origin x="0" y="0"/>
    </p:cViewPr>
  </p:outlineViewPr>
  <p:notesTextViewPr>
    <p:cViewPr>
      <p:scale>
        <a:sx n="150" d="100"/>
        <a:sy n="150" d="100"/>
      </p:scale>
      <p:origin x="0" y="0"/>
    </p:cViewPr>
  </p:notesTextViewPr>
  <p:sorterViewPr>
    <p:cViewPr>
      <p:scale>
        <a:sx n="33" d="100"/>
        <a:sy n="33" d="100"/>
      </p:scale>
      <p:origin x="0" y="0"/>
    </p:cViewPr>
  </p:sorterViewPr>
  <p:notesViewPr>
    <p:cSldViewPr>
      <p:cViewPr varScale="1">
        <p:scale>
          <a:sx n="80" d="100"/>
          <a:sy n="80" d="100"/>
        </p:scale>
        <p:origin x="-1632"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6867" name="Rectangle 3"/>
          <p:cNvSpPr>
            <a:spLocks noGrp="1" noChangeArrowheads="1"/>
          </p:cNvSpPr>
          <p:nvPr>
            <p:ph type="body" idx="1"/>
          </p:nvPr>
        </p:nvSpPr>
        <p:spPr bwMode="auto">
          <a:xfrm>
            <a:off x="914400" y="4343400"/>
            <a:ext cx="5029200" cy="4114800"/>
          </a:xfrm>
          <a:prstGeom prst="rect">
            <a:avLst/>
          </a:prstGeom>
          <a:noFill/>
          <a:ln w="12700">
            <a:miter lim="800000"/>
            <a:headEnd type="none" w="sm" len="sm"/>
            <a:tailEnd type="none" w="sm" len="sm"/>
          </a:ln>
        </p:spPr>
        <p:txBody>
          <a:bodyPr/>
          <a:lstStyle/>
          <a:p>
            <a:endParaRPr lang="de-DE" sz="3600" b="1"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6867" name="Rectangle 3"/>
          <p:cNvSpPr>
            <a:spLocks noGrp="1" noChangeArrowheads="1"/>
          </p:cNvSpPr>
          <p:nvPr>
            <p:ph type="body" idx="1"/>
          </p:nvPr>
        </p:nvSpPr>
        <p:spPr bwMode="auto">
          <a:xfrm>
            <a:off x="914400" y="4343400"/>
            <a:ext cx="5029200" cy="4114800"/>
          </a:xfrm>
          <a:prstGeom prst="rect">
            <a:avLst/>
          </a:prstGeom>
          <a:noFill/>
          <a:ln w="12700">
            <a:miter lim="800000"/>
            <a:headEnd type="none" w="sm" len="sm"/>
            <a:tailEnd type="none" w="sm" len="sm"/>
          </a:ln>
        </p:spPr>
        <p:txBody>
          <a:bodyPr/>
          <a:lstStyle/>
          <a:p>
            <a:endParaRPr lang="de-DE" sz="3600" b="1" dirty="0" smtClean="0"/>
          </a:p>
        </p:txBody>
      </p:sp>
    </p:spTree>
    <p:extLst>
      <p:ext uri="{BB962C8B-B14F-4D97-AF65-F5344CB8AC3E}">
        <p14:creationId xmlns:p14="http://schemas.microsoft.com/office/powerpoint/2010/main" val="1087772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olienbildplatzhalter 1"/>
          <p:cNvSpPr>
            <a:spLocks noGrp="1" noRot="1" noChangeAspect="1"/>
          </p:cNvSpPr>
          <p:nvPr>
            <p:ph type="sldImg"/>
          </p:nvPr>
        </p:nvSpPr>
        <p:spPr bwMode="auto">
          <a:xfrm>
            <a:off x="1143000" y="685800"/>
            <a:ext cx="4572000" cy="3429000"/>
          </a:xfrm>
          <a:prstGeom prst="rect">
            <a:avLst/>
          </a:prstGeom>
          <a:noFill/>
          <a:ln w="12700">
            <a:solidFill>
              <a:srgbClr val="000000"/>
            </a:solidFill>
            <a:miter lim="800000"/>
            <a:headEnd/>
            <a:tailEnd/>
          </a:ln>
        </p:spPr>
      </p:sp>
      <p:sp>
        <p:nvSpPr>
          <p:cNvPr id="33795" name="Notizenplatzhalter 2"/>
          <p:cNvSpPr>
            <a:spLocks noGrp="1"/>
          </p:cNvSpPr>
          <p:nvPr>
            <p:ph type="body" idx="1"/>
          </p:nvPr>
        </p:nvSpPr>
        <p:spPr bwMode="auto">
          <a:xfrm>
            <a:off x="685800" y="4343400"/>
            <a:ext cx="5486400" cy="4114800"/>
          </a:xfrm>
          <a:prstGeom prst="rect">
            <a:avLst/>
          </a:prstGeom>
          <a:noFill/>
          <a:ln>
            <a:miter lim="800000"/>
            <a:headEnd/>
            <a:tailEnd/>
          </a:ln>
        </p:spPr>
        <p:txBody>
          <a:bodyPr/>
          <a:lstStyle/>
          <a:p>
            <a:endParaRPr lang="de-DE"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olienbildplatzhalter 1"/>
          <p:cNvSpPr>
            <a:spLocks noGrp="1" noRot="1" noChangeAspect="1"/>
          </p:cNvSpPr>
          <p:nvPr>
            <p:ph type="sldImg"/>
          </p:nvPr>
        </p:nvSpPr>
        <p:spPr bwMode="auto">
          <a:xfrm>
            <a:off x="1143000" y="685800"/>
            <a:ext cx="4572000" cy="3429000"/>
          </a:xfrm>
          <a:prstGeom prst="rect">
            <a:avLst/>
          </a:prstGeom>
          <a:noFill/>
          <a:ln w="12700">
            <a:solidFill>
              <a:srgbClr val="000000"/>
            </a:solidFill>
            <a:miter lim="800000"/>
            <a:headEnd/>
            <a:tailEnd/>
          </a:ln>
        </p:spPr>
      </p:sp>
      <p:sp>
        <p:nvSpPr>
          <p:cNvPr id="33795" name="Notizenplatzhalter 2"/>
          <p:cNvSpPr>
            <a:spLocks noGrp="1"/>
          </p:cNvSpPr>
          <p:nvPr>
            <p:ph type="body" idx="1"/>
          </p:nvPr>
        </p:nvSpPr>
        <p:spPr bwMode="auto">
          <a:xfrm>
            <a:off x="685800" y="4343400"/>
            <a:ext cx="5486400" cy="4114800"/>
          </a:xfrm>
          <a:prstGeom prst="rect">
            <a:avLst/>
          </a:prstGeom>
          <a:noFill/>
          <a:ln>
            <a:miter lim="800000"/>
            <a:headEnd/>
            <a:tailEnd/>
          </a:ln>
        </p:spPr>
        <p:txBody>
          <a:bodyPr/>
          <a:lstStyle/>
          <a:p>
            <a:endParaRPr lang="de-DE" smtClean="0"/>
          </a:p>
        </p:txBody>
      </p:sp>
    </p:spTree>
    <p:extLst>
      <p:ext uri="{BB962C8B-B14F-4D97-AF65-F5344CB8AC3E}">
        <p14:creationId xmlns:p14="http://schemas.microsoft.com/office/powerpoint/2010/main" val="38610625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olienbildplatzhalter 1"/>
          <p:cNvSpPr>
            <a:spLocks noGrp="1" noRot="1" noChangeAspect="1"/>
          </p:cNvSpPr>
          <p:nvPr>
            <p:ph type="sldImg"/>
          </p:nvPr>
        </p:nvSpPr>
        <p:spPr bwMode="auto">
          <a:xfrm>
            <a:off x="1143000" y="685800"/>
            <a:ext cx="4572000" cy="3429000"/>
          </a:xfrm>
          <a:prstGeom prst="rect">
            <a:avLst/>
          </a:prstGeom>
          <a:noFill/>
          <a:ln w="12700">
            <a:solidFill>
              <a:srgbClr val="000000"/>
            </a:solidFill>
            <a:miter lim="800000"/>
            <a:headEnd/>
            <a:tailEnd/>
          </a:ln>
        </p:spPr>
      </p:sp>
      <p:sp>
        <p:nvSpPr>
          <p:cNvPr id="33795" name="Notizenplatzhalter 2"/>
          <p:cNvSpPr>
            <a:spLocks noGrp="1"/>
          </p:cNvSpPr>
          <p:nvPr>
            <p:ph type="body" idx="1"/>
          </p:nvPr>
        </p:nvSpPr>
        <p:spPr bwMode="auto">
          <a:xfrm>
            <a:off x="685800" y="4343400"/>
            <a:ext cx="5486400" cy="4114800"/>
          </a:xfrm>
          <a:prstGeom prst="rect">
            <a:avLst/>
          </a:prstGeom>
          <a:noFill/>
          <a:ln>
            <a:miter lim="800000"/>
            <a:headEnd/>
            <a:tailEnd/>
          </a:ln>
        </p:spPr>
        <p:txBody>
          <a:bodyPr/>
          <a:lstStyle/>
          <a:p>
            <a:endParaRPr lang="de-DE" smtClean="0"/>
          </a:p>
        </p:txBody>
      </p:sp>
    </p:spTree>
    <p:extLst>
      <p:ext uri="{BB962C8B-B14F-4D97-AF65-F5344CB8AC3E}">
        <p14:creationId xmlns:p14="http://schemas.microsoft.com/office/powerpoint/2010/main" val="2666325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olienbildplatzhalter 1"/>
          <p:cNvSpPr>
            <a:spLocks noGrp="1" noRot="1" noChangeAspect="1"/>
          </p:cNvSpPr>
          <p:nvPr>
            <p:ph type="sldImg"/>
          </p:nvPr>
        </p:nvSpPr>
        <p:spPr bwMode="auto">
          <a:xfrm>
            <a:off x="1143000" y="685800"/>
            <a:ext cx="4572000" cy="3429000"/>
          </a:xfrm>
          <a:prstGeom prst="rect">
            <a:avLst/>
          </a:prstGeom>
          <a:noFill/>
          <a:ln w="12700">
            <a:solidFill>
              <a:srgbClr val="000000"/>
            </a:solidFill>
            <a:miter lim="800000"/>
            <a:headEnd/>
            <a:tailEnd/>
          </a:ln>
        </p:spPr>
      </p:sp>
      <p:sp>
        <p:nvSpPr>
          <p:cNvPr id="33795" name="Notizenplatzhalter 2"/>
          <p:cNvSpPr>
            <a:spLocks noGrp="1"/>
          </p:cNvSpPr>
          <p:nvPr>
            <p:ph type="body" idx="1"/>
          </p:nvPr>
        </p:nvSpPr>
        <p:spPr bwMode="auto">
          <a:xfrm>
            <a:off x="685800" y="4343400"/>
            <a:ext cx="5486400" cy="4114800"/>
          </a:xfrm>
          <a:prstGeom prst="rect">
            <a:avLst/>
          </a:prstGeom>
          <a:noFill/>
          <a:ln>
            <a:miter lim="800000"/>
            <a:headEnd/>
            <a:tailEnd/>
          </a:ln>
        </p:spPr>
        <p:txBody>
          <a:bodyPr/>
          <a:lstStyle/>
          <a:p>
            <a:endParaRPr lang="de-DE" smtClean="0"/>
          </a:p>
        </p:txBody>
      </p:sp>
    </p:spTree>
    <p:extLst>
      <p:ext uri="{BB962C8B-B14F-4D97-AF65-F5344CB8AC3E}">
        <p14:creationId xmlns:p14="http://schemas.microsoft.com/office/powerpoint/2010/main" val="3762816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olienbildplatzhalter 1"/>
          <p:cNvSpPr>
            <a:spLocks noGrp="1" noRot="1" noChangeAspect="1"/>
          </p:cNvSpPr>
          <p:nvPr>
            <p:ph type="sldImg"/>
          </p:nvPr>
        </p:nvSpPr>
        <p:spPr bwMode="auto">
          <a:xfrm>
            <a:off x="1143000" y="685800"/>
            <a:ext cx="4572000" cy="3429000"/>
          </a:xfrm>
          <a:prstGeom prst="rect">
            <a:avLst/>
          </a:prstGeom>
          <a:noFill/>
          <a:ln w="12700">
            <a:solidFill>
              <a:srgbClr val="000000"/>
            </a:solidFill>
            <a:miter lim="800000"/>
            <a:headEnd/>
            <a:tailEnd/>
          </a:ln>
        </p:spPr>
      </p:sp>
      <p:sp>
        <p:nvSpPr>
          <p:cNvPr id="33795" name="Notizenplatzhalter 2"/>
          <p:cNvSpPr>
            <a:spLocks noGrp="1"/>
          </p:cNvSpPr>
          <p:nvPr>
            <p:ph type="body" idx="1"/>
          </p:nvPr>
        </p:nvSpPr>
        <p:spPr bwMode="auto">
          <a:xfrm>
            <a:off x="685800" y="4343400"/>
            <a:ext cx="5486400" cy="4114800"/>
          </a:xfrm>
          <a:prstGeom prst="rect">
            <a:avLst/>
          </a:prstGeom>
          <a:noFill/>
          <a:ln>
            <a:miter lim="800000"/>
            <a:headEnd/>
            <a:tailEnd/>
          </a:ln>
        </p:spPr>
        <p:txBody>
          <a:bodyPr/>
          <a:lstStyle/>
          <a:p>
            <a:endParaRPr lang="de-DE" smtClean="0"/>
          </a:p>
        </p:txBody>
      </p:sp>
    </p:spTree>
    <p:extLst>
      <p:ext uri="{BB962C8B-B14F-4D97-AF65-F5344CB8AC3E}">
        <p14:creationId xmlns:p14="http://schemas.microsoft.com/office/powerpoint/2010/main" val="40638429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olienbildplatzhalter 1"/>
          <p:cNvSpPr>
            <a:spLocks noGrp="1" noRot="1" noChangeAspect="1"/>
          </p:cNvSpPr>
          <p:nvPr>
            <p:ph type="sldImg"/>
          </p:nvPr>
        </p:nvSpPr>
        <p:spPr bwMode="auto">
          <a:xfrm>
            <a:off x="1143000" y="685800"/>
            <a:ext cx="4572000" cy="3429000"/>
          </a:xfrm>
          <a:prstGeom prst="rect">
            <a:avLst/>
          </a:prstGeom>
          <a:noFill/>
          <a:ln w="12700">
            <a:solidFill>
              <a:srgbClr val="000000"/>
            </a:solidFill>
            <a:miter lim="800000"/>
            <a:headEnd/>
            <a:tailEnd/>
          </a:ln>
        </p:spPr>
      </p:sp>
      <p:sp>
        <p:nvSpPr>
          <p:cNvPr id="33795" name="Notizenplatzhalter 2"/>
          <p:cNvSpPr>
            <a:spLocks noGrp="1"/>
          </p:cNvSpPr>
          <p:nvPr>
            <p:ph type="body" idx="1"/>
          </p:nvPr>
        </p:nvSpPr>
        <p:spPr bwMode="auto">
          <a:xfrm>
            <a:off x="685800" y="4343400"/>
            <a:ext cx="5486400" cy="4114800"/>
          </a:xfrm>
          <a:prstGeom prst="rect">
            <a:avLst/>
          </a:prstGeom>
          <a:noFill/>
          <a:ln>
            <a:miter lim="800000"/>
            <a:headEnd/>
            <a:tailEnd/>
          </a:ln>
        </p:spPr>
        <p:txBody>
          <a:bodyPr/>
          <a:lstStyle/>
          <a:p>
            <a:endParaRPr lang="de-DE" smtClean="0"/>
          </a:p>
        </p:txBody>
      </p:sp>
    </p:spTree>
    <p:extLst>
      <p:ext uri="{BB962C8B-B14F-4D97-AF65-F5344CB8AC3E}">
        <p14:creationId xmlns:p14="http://schemas.microsoft.com/office/powerpoint/2010/main" val="2969751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olienbildplatzhalter 1"/>
          <p:cNvSpPr>
            <a:spLocks noGrp="1" noRot="1" noChangeAspect="1"/>
          </p:cNvSpPr>
          <p:nvPr>
            <p:ph type="sldImg"/>
          </p:nvPr>
        </p:nvSpPr>
        <p:spPr bwMode="auto">
          <a:xfrm>
            <a:off x="1143000" y="685800"/>
            <a:ext cx="4572000" cy="3429000"/>
          </a:xfrm>
          <a:prstGeom prst="rect">
            <a:avLst/>
          </a:prstGeom>
          <a:noFill/>
          <a:ln w="12700">
            <a:solidFill>
              <a:srgbClr val="000000"/>
            </a:solidFill>
            <a:miter lim="800000"/>
            <a:headEnd/>
            <a:tailEnd/>
          </a:ln>
        </p:spPr>
      </p:sp>
      <p:sp>
        <p:nvSpPr>
          <p:cNvPr id="33795" name="Notizenplatzhalter 2"/>
          <p:cNvSpPr>
            <a:spLocks noGrp="1"/>
          </p:cNvSpPr>
          <p:nvPr>
            <p:ph type="body" idx="1"/>
          </p:nvPr>
        </p:nvSpPr>
        <p:spPr bwMode="auto">
          <a:xfrm>
            <a:off x="685800" y="4343400"/>
            <a:ext cx="5486400" cy="4114800"/>
          </a:xfrm>
          <a:prstGeom prst="rect">
            <a:avLst/>
          </a:prstGeom>
          <a:noFill/>
          <a:ln>
            <a:miter lim="800000"/>
            <a:headEnd/>
            <a:tailEnd/>
          </a:ln>
        </p:spPr>
        <p:txBody>
          <a:bodyPr/>
          <a:lstStyle/>
          <a:p>
            <a:endParaRPr lang="de-DE" smtClean="0"/>
          </a:p>
        </p:txBody>
      </p:sp>
    </p:spTree>
    <p:extLst>
      <p:ext uri="{BB962C8B-B14F-4D97-AF65-F5344CB8AC3E}">
        <p14:creationId xmlns:p14="http://schemas.microsoft.com/office/powerpoint/2010/main" val="583398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3079" name="Rectangle 7"/>
          <p:cNvSpPr>
            <a:spLocks noGrp="1" noChangeArrowheads="1"/>
          </p:cNvSpPr>
          <p:nvPr>
            <p:ph type="ctrTitle" sz="quarter"/>
          </p:nvPr>
        </p:nvSpPr>
        <p:spPr bwMode="auto">
          <a:xfrm>
            <a:off x="685800" y="1447800"/>
            <a:ext cx="7772400" cy="1143000"/>
          </a:xfrm>
          <a:prstGeom prst="rect">
            <a:avLst/>
          </a:prstGeom>
          <a:noFill/>
          <a:ln>
            <a:miter lim="800000"/>
            <a:headEnd/>
            <a:tailEnd/>
          </a:ln>
        </p:spPr>
        <p:txBody>
          <a:bodyPr vert="horz" wrap="square" lIns="92075" tIns="46038" rIns="92075" bIns="46038" numCol="1" anchor="b" anchorCtr="0" compatLnSpc="1">
            <a:prstTxWarp prst="textNoShape">
              <a:avLst/>
            </a:prstTxWarp>
          </a:bodyPr>
          <a:lstStyle>
            <a:lvl1pPr>
              <a:defRPr/>
            </a:lvl1pPr>
          </a:lstStyle>
          <a:p>
            <a:r>
              <a:rPr lang="en-US"/>
              <a:t>Mastertitelformat bearbeiten</a:t>
            </a:r>
          </a:p>
        </p:txBody>
      </p:sp>
      <p:sp>
        <p:nvSpPr>
          <p:cNvPr id="3080" name="Rectangle 8"/>
          <p:cNvSpPr>
            <a:spLocks noGrp="1" noChangeArrowheads="1"/>
          </p:cNvSpPr>
          <p:nvPr>
            <p:ph type="subTitle" sz="quarter" idx="1"/>
          </p:nvPr>
        </p:nvSpPr>
        <p:spPr bwMode="auto">
          <a:xfrm>
            <a:off x="1371600" y="3733800"/>
            <a:ext cx="6400800" cy="1752600"/>
          </a:xfrm>
          <a:prstGeom prst="rect">
            <a:avLst/>
          </a:prstGeom>
          <a:noFill/>
          <a:ln>
            <a:miter lim="800000"/>
            <a:headEnd/>
            <a:tailEnd/>
          </a:ln>
        </p:spPr>
        <p:txBody>
          <a:bodyPr vert="horz" wrap="square" lIns="92075" tIns="46038" rIns="92075" bIns="46038" numCol="1" anchor="t" anchorCtr="0" compatLnSpc="1">
            <a:prstTxWarp prst="textNoShape">
              <a:avLst/>
            </a:prstTxWarp>
          </a:bodyPr>
          <a:lstStyle>
            <a:lvl1pPr marL="0" indent="0" algn="ctr">
              <a:buFontTx/>
              <a:buNone/>
              <a:defRPr/>
            </a:lvl1pPr>
          </a:lstStyle>
          <a:p>
            <a:r>
              <a:rPr lang="en-US"/>
              <a:t>Master-Untertitelformat bearbeiten</a:t>
            </a:r>
          </a:p>
        </p:txBody>
      </p:sp>
      <p:sp>
        <p:nvSpPr>
          <p:cNvPr id="4" name="Rectangle 9"/>
          <p:cNvSpPr>
            <a:spLocks noGrp="1" noChangeArrowheads="1"/>
          </p:cNvSpPr>
          <p:nvPr>
            <p:ph type="dt" sz="quarter" idx="10"/>
          </p:nvPr>
        </p:nvSpPr>
        <p:spPr bwMode="auto">
          <a:xfrm>
            <a:off x="685800" y="6324600"/>
            <a:ext cx="1905000" cy="457200"/>
          </a:xfrm>
          <a:prstGeom prst="rect">
            <a:avLst/>
          </a:prstGeom>
          <a:ln>
            <a:miter lim="800000"/>
            <a:headEnd/>
            <a:tailEnd/>
          </a:ln>
        </p:spPr>
        <p:txBody>
          <a:bodyPr vert="horz" wrap="none" lIns="92075" tIns="46038" rIns="92075" bIns="46038" numCol="1" anchor="ctr" anchorCtr="0" compatLnSpc="1">
            <a:prstTxWarp prst="textNoShape">
              <a:avLst/>
            </a:prstTxWarp>
          </a:bodyPr>
          <a:lstStyle>
            <a:lvl1pPr>
              <a:defRPr sz="1400" baseline="0" smtClean="0">
                <a:latin typeface="Arial" pitchFamily="34" charset="0"/>
              </a:defRPr>
            </a:lvl1pPr>
          </a:lstStyle>
          <a:p>
            <a:pPr>
              <a:defRPr/>
            </a:pPr>
            <a:endParaRPr lang="en-US"/>
          </a:p>
        </p:txBody>
      </p:sp>
      <p:sp>
        <p:nvSpPr>
          <p:cNvPr id="5" name="Rectangle 10"/>
          <p:cNvSpPr>
            <a:spLocks noGrp="1" noChangeArrowheads="1"/>
          </p:cNvSpPr>
          <p:nvPr>
            <p:ph type="ftr" sz="quarter" idx="11"/>
          </p:nvPr>
        </p:nvSpPr>
        <p:spPr bwMode="auto">
          <a:xfrm>
            <a:off x="3124200" y="6324600"/>
            <a:ext cx="2895600" cy="457200"/>
          </a:xfrm>
          <a:prstGeom prst="rect">
            <a:avLst/>
          </a:prstGeom>
          <a:ln>
            <a:miter lim="800000"/>
            <a:headEnd/>
            <a:tailEnd/>
          </a:ln>
        </p:spPr>
        <p:txBody>
          <a:bodyPr vert="horz" wrap="none" lIns="92075" tIns="46038" rIns="92075" bIns="46038" numCol="1" anchor="ctr" anchorCtr="0" compatLnSpc="1">
            <a:prstTxWarp prst="textNoShape">
              <a:avLst/>
            </a:prstTxWarp>
          </a:bodyPr>
          <a:lstStyle>
            <a:lvl1pPr algn="ctr">
              <a:defRPr sz="1400" baseline="0" smtClean="0">
                <a:latin typeface="Arial" pitchFamily="34" charset="0"/>
              </a:defRPr>
            </a:lvl1pPr>
          </a:lstStyle>
          <a:p>
            <a:pPr>
              <a:defRPr/>
            </a:pPr>
            <a:endParaRPr lang="en-US"/>
          </a:p>
        </p:txBody>
      </p:sp>
      <p:sp>
        <p:nvSpPr>
          <p:cNvPr id="6" name="Rectangle 11"/>
          <p:cNvSpPr>
            <a:spLocks noGrp="1" noChangeArrowheads="1"/>
          </p:cNvSpPr>
          <p:nvPr>
            <p:ph type="sldNum" sz="quarter" idx="12"/>
          </p:nvPr>
        </p:nvSpPr>
        <p:spPr bwMode="auto">
          <a:xfrm>
            <a:off x="6553200" y="6324600"/>
            <a:ext cx="1905000" cy="457200"/>
          </a:xfrm>
          <a:prstGeom prst="rect">
            <a:avLst/>
          </a:prstGeom>
          <a:ln>
            <a:miter lim="800000"/>
            <a:headEnd/>
            <a:tailEnd/>
          </a:ln>
        </p:spPr>
        <p:txBody>
          <a:bodyPr vert="horz" wrap="none" lIns="92075" tIns="46038" rIns="92075" bIns="46038" numCol="1" anchor="ctr" anchorCtr="0" compatLnSpc="1">
            <a:prstTxWarp prst="textNoShape">
              <a:avLst/>
            </a:prstTxWarp>
          </a:bodyPr>
          <a:lstStyle>
            <a:lvl1pPr algn="r">
              <a:defRPr sz="1400" baseline="0" smtClean="0">
                <a:latin typeface="Arial" pitchFamily="34" charset="0"/>
              </a:defRPr>
            </a:lvl1pPr>
          </a:lstStyle>
          <a:p>
            <a:pPr>
              <a:defRPr/>
            </a:pPr>
            <a:fld id="{275BD609-D3D5-4755-B6E8-98C9A4DC435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1600200"/>
            <a:ext cx="8229600" cy="4525963"/>
          </a:xfrm>
          <a:prstGeom prst="rect">
            <a:avLst/>
          </a:prstGeo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a:prstGeom prst="rect">
            <a:avLst/>
          </a:prstGeo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a:prstGeom prst="rect">
            <a:avLst/>
          </a:prstGeo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Inhalt">
    <p:spTree>
      <p:nvGrpSpPr>
        <p:cNvPr id="1" name=""/>
        <p:cNvGrpSpPr/>
        <p:nvPr/>
      </p:nvGrpSpPr>
      <p:grpSpPr>
        <a:xfrm>
          <a:off x="0" y="0"/>
          <a:ext cx="0" cy="0"/>
          <a:chOff x="0" y="0"/>
          <a:chExt cx="0" cy="0"/>
        </a:xfrm>
      </p:grpSpPr>
      <p:sp>
        <p:nvSpPr>
          <p:cNvPr id="2" name="Inhaltsplatzhalter 1"/>
          <p:cNvSpPr>
            <a:spLocks noGrp="1"/>
          </p:cNvSpPr>
          <p:nvPr>
            <p:ph/>
          </p:nvPr>
        </p:nvSpPr>
        <p:spPr>
          <a:xfrm>
            <a:off x="457200" y="274638"/>
            <a:ext cx="8229600" cy="5851525"/>
          </a:xfrm>
          <a:prstGeom prst="rect">
            <a:avLst/>
          </a:prstGeo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el und vier Inhalte">
    <p:spTree>
      <p:nvGrpSpPr>
        <p:cNvPr id="1" name=""/>
        <p:cNvGrpSpPr/>
        <p:nvPr/>
      </p:nvGrpSpPr>
      <p:grpSpPr>
        <a:xfrm>
          <a:off x="0" y="0"/>
          <a:ext cx="0" cy="0"/>
          <a:chOff x="0" y="0"/>
          <a:chExt cx="0" cy="0"/>
        </a:xfrm>
      </p:grpSpPr>
      <p:sp>
        <p:nvSpPr>
          <p:cNvPr id="2" name="Titel 1"/>
          <p:cNvSpPr>
            <a:spLocks noGrp="1"/>
          </p:cNvSpPr>
          <p:nvPr>
            <p:ph type="title" sz="quarter"/>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sz="quarter" idx="1"/>
          </p:nvPr>
        </p:nvSpPr>
        <p:spPr>
          <a:xfrm>
            <a:off x="457200" y="1600200"/>
            <a:ext cx="4038600" cy="2185988"/>
          </a:xfrm>
          <a:prstGeom prst="rect">
            <a:avLst/>
          </a:prstGeo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quarter" idx="2"/>
          </p:nvPr>
        </p:nvSpPr>
        <p:spPr>
          <a:xfrm>
            <a:off x="4648200" y="1600200"/>
            <a:ext cx="4038600" cy="2185988"/>
          </a:xfrm>
          <a:prstGeom prst="rect">
            <a:avLst/>
          </a:prstGeo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Inhaltsplatzhalter 4"/>
          <p:cNvSpPr>
            <a:spLocks noGrp="1"/>
          </p:cNvSpPr>
          <p:nvPr>
            <p:ph sz="quarter" idx="3"/>
          </p:nvPr>
        </p:nvSpPr>
        <p:spPr>
          <a:xfrm>
            <a:off x="457200" y="3938588"/>
            <a:ext cx="4038600" cy="2187575"/>
          </a:xfrm>
          <a:prstGeom prst="rect">
            <a:avLst/>
          </a:prstGeo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Inhaltsplatzhalter 5"/>
          <p:cNvSpPr>
            <a:spLocks noGrp="1"/>
          </p:cNvSpPr>
          <p:nvPr>
            <p:ph sz="quarter" idx="4"/>
          </p:nvPr>
        </p:nvSpPr>
        <p:spPr>
          <a:xfrm>
            <a:off x="4648200" y="3938588"/>
            <a:ext cx="4038600" cy="2187575"/>
          </a:xfrm>
          <a:prstGeom prst="rect">
            <a:avLst/>
          </a:prstGeo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a:xfrm>
            <a:off x="457200" y="1600200"/>
            <a:ext cx="8229600" cy="4525963"/>
          </a:xfrm>
          <a:prstGeom prst="rect">
            <a:avLst/>
          </a:prstGeom>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Textmasterformate durch Klicken bearbeiten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00"/>
            </a:gs>
            <a:gs pos="50000">
              <a:srgbClr val="1822CD"/>
            </a:gs>
            <a:gs pos="100000">
              <a:srgbClr val="000000"/>
            </a:gs>
          </a:gsLst>
          <a:lin ang="5400000" scaled="1"/>
        </a:grad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r" rtl="0" eaLnBrk="0" fontAlgn="base" hangingPunct="0">
        <a:spcBef>
          <a:spcPct val="0"/>
        </a:spcBef>
        <a:spcAft>
          <a:spcPct val="0"/>
        </a:spcAft>
        <a:defRPr sz="4400" i="1">
          <a:solidFill>
            <a:schemeClr val="tx2"/>
          </a:solidFill>
          <a:latin typeface="+mj-lt"/>
          <a:ea typeface="+mj-ea"/>
          <a:cs typeface="+mj-cs"/>
        </a:defRPr>
      </a:lvl1pPr>
      <a:lvl2pPr algn="r" rtl="0" eaLnBrk="0" fontAlgn="base" hangingPunct="0">
        <a:spcBef>
          <a:spcPct val="0"/>
        </a:spcBef>
        <a:spcAft>
          <a:spcPct val="0"/>
        </a:spcAft>
        <a:defRPr sz="4400" i="1">
          <a:solidFill>
            <a:schemeClr val="tx2"/>
          </a:solidFill>
          <a:latin typeface="Palatino" pitchFamily="18" charset="0"/>
        </a:defRPr>
      </a:lvl2pPr>
      <a:lvl3pPr algn="r" rtl="0" eaLnBrk="0" fontAlgn="base" hangingPunct="0">
        <a:spcBef>
          <a:spcPct val="0"/>
        </a:spcBef>
        <a:spcAft>
          <a:spcPct val="0"/>
        </a:spcAft>
        <a:defRPr sz="4400" i="1">
          <a:solidFill>
            <a:schemeClr val="tx2"/>
          </a:solidFill>
          <a:latin typeface="Palatino" pitchFamily="18" charset="0"/>
        </a:defRPr>
      </a:lvl3pPr>
      <a:lvl4pPr algn="r" rtl="0" eaLnBrk="0" fontAlgn="base" hangingPunct="0">
        <a:spcBef>
          <a:spcPct val="0"/>
        </a:spcBef>
        <a:spcAft>
          <a:spcPct val="0"/>
        </a:spcAft>
        <a:defRPr sz="4400" i="1">
          <a:solidFill>
            <a:schemeClr val="tx2"/>
          </a:solidFill>
          <a:latin typeface="Palatino" pitchFamily="18" charset="0"/>
        </a:defRPr>
      </a:lvl4pPr>
      <a:lvl5pPr algn="r" rtl="0" eaLnBrk="0" fontAlgn="base" hangingPunct="0">
        <a:spcBef>
          <a:spcPct val="0"/>
        </a:spcBef>
        <a:spcAft>
          <a:spcPct val="0"/>
        </a:spcAft>
        <a:defRPr sz="4400" i="1">
          <a:solidFill>
            <a:schemeClr val="tx2"/>
          </a:solidFill>
          <a:latin typeface="Palatino" pitchFamily="18" charset="0"/>
        </a:defRPr>
      </a:lvl5pPr>
      <a:lvl6pPr marL="457200" algn="r" rtl="0" eaLnBrk="0" fontAlgn="base" hangingPunct="0">
        <a:spcBef>
          <a:spcPct val="0"/>
        </a:spcBef>
        <a:spcAft>
          <a:spcPct val="0"/>
        </a:spcAft>
        <a:defRPr sz="4400" i="1">
          <a:solidFill>
            <a:schemeClr val="tx2"/>
          </a:solidFill>
          <a:latin typeface="Palatino" pitchFamily="18" charset="0"/>
        </a:defRPr>
      </a:lvl6pPr>
      <a:lvl7pPr marL="914400" algn="r" rtl="0" eaLnBrk="0" fontAlgn="base" hangingPunct="0">
        <a:spcBef>
          <a:spcPct val="0"/>
        </a:spcBef>
        <a:spcAft>
          <a:spcPct val="0"/>
        </a:spcAft>
        <a:defRPr sz="4400" i="1">
          <a:solidFill>
            <a:schemeClr val="tx2"/>
          </a:solidFill>
          <a:latin typeface="Palatino" pitchFamily="18" charset="0"/>
        </a:defRPr>
      </a:lvl7pPr>
      <a:lvl8pPr marL="1371600" algn="r" rtl="0" eaLnBrk="0" fontAlgn="base" hangingPunct="0">
        <a:spcBef>
          <a:spcPct val="0"/>
        </a:spcBef>
        <a:spcAft>
          <a:spcPct val="0"/>
        </a:spcAft>
        <a:defRPr sz="4400" i="1">
          <a:solidFill>
            <a:schemeClr val="tx2"/>
          </a:solidFill>
          <a:latin typeface="Palatino" pitchFamily="18" charset="0"/>
        </a:defRPr>
      </a:lvl8pPr>
      <a:lvl9pPr marL="1828800" algn="r" rtl="0" eaLnBrk="0" fontAlgn="base" hangingPunct="0">
        <a:spcBef>
          <a:spcPct val="0"/>
        </a:spcBef>
        <a:spcAft>
          <a:spcPct val="0"/>
        </a:spcAft>
        <a:defRPr sz="4400" i="1">
          <a:solidFill>
            <a:schemeClr val="tx2"/>
          </a:solidFill>
          <a:latin typeface="Palatino" pitchFamily="18" charset="0"/>
        </a:defRPr>
      </a:lvl9pPr>
    </p:titleStyle>
    <p:bodyStyle>
      <a:lvl1pPr marL="342900" indent="-342900" algn="l" rtl="0" eaLnBrk="0" fontAlgn="base" hangingPunct="0">
        <a:spcBef>
          <a:spcPct val="20000"/>
        </a:spcBef>
        <a:spcAft>
          <a:spcPct val="0"/>
        </a:spcAft>
        <a:buClr>
          <a:schemeClr val="tx2"/>
        </a:buClr>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Char char="–"/>
        <a:defRPr sz="2800">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latin typeface="+mn-lt"/>
        </a:defRPr>
      </a:lvl5pPr>
      <a:lvl6pPr marL="2514600" indent="-228600" algn="l" rtl="0" eaLnBrk="0" fontAlgn="base" hangingPunct="0">
        <a:spcBef>
          <a:spcPct val="20000"/>
        </a:spcBef>
        <a:spcAft>
          <a:spcPct val="0"/>
        </a:spcAft>
        <a:buClr>
          <a:schemeClr val="tx2"/>
        </a:buClr>
        <a:buChar char="•"/>
        <a:defRPr sz="2000">
          <a:solidFill>
            <a:schemeClr val="tx1"/>
          </a:solidFill>
          <a:latin typeface="+mn-lt"/>
        </a:defRPr>
      </a:lvl6pPr>
      <a:lvl7pPr marL="2971800" indent="-228600" algn="l" rtl="0" eaLnBrk="0" fontAlgn="base" hangingPunct="0">
        <a:spcBef>
          <a:spcPct val="20000"/>
        </a:spcBef>
        <a:spcAft>
          <a:spcPct val="0"/>
        </a:spcAft>
        <a:buClr>
          <a:schemeClr val="tx2"/>
        </a:buClr>
        <a:buChar char="•"/>
        <a:defRPr sz="2000">
          <a:solidFill>
            <a:schemeClr val="tx1"/>
          </a:solidFill>
          <a:latin typeface="+mn-lt"/>
        </a:defRPr>
      </a:lvl7pPr>
      <a:lvl8pPr marL="3429000" indent="-228600" algn="l" rtl="0" eaLnBrk="0" fontAlgn="base" hangingPunct="0">
        <a:spcBef>
          <a:spcPct val="20000"/>
        </a:spcBef>
        <a:spcAft>
          <a:spcPct val="0"/>
        </a:spcAft>
        <a:buClr>
          <a:schemeClr val="tx2"/>
        </a:buClr>
        <a:buChar char="•"/>
        <a:defRPr sz="2000">
          <a:solidFill>
            <a:schemeClr val="tx1"/>
          </a:solidFill>
          <a:latin typeface="+mn-lt"/>
        </a:defRPr>
      </a:lvl8pPr>
      <a:lvl9pPr marL="3886200" indent="-228600" algn="l" rtl="0" eaLnBrk="0" fontAlgn="base" hangingPunct="0">
        <a:spcBef>
          <a:spcPct val="20000"/>
        </a:spcBef>
        <a:spcAft>
          <a:spcPct val="0"/>
        </a:spcAft>
        <a:buClr>
          <a:schemeClr val="tx2"/>
        </a:buClr>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tmp"/><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tmp"/><Relationship Id="rId7" Type="http://schemas.openxmlformats.org/officeDocument/2006/relationships/image" Target="../media/image20.tmp"/><Relationship Id="rId2" Type="http://schemas.openxmlformats.org/officeDocument/2006/relationships/image" Target="../media/image15.tmp"/><Relationship Id="rId1" Type="http://schemas.openxmlformats.org/officeDocument/2006/relationships/slideLayout" Target="../slideLayouts/slideLayout2.xml"/><Relationship Id="rId6" Type="http://schemas.openxmlformats.org/officeDocument/2006/relationships/image" Target="../media/image19.tmp"/><Relationship Id="rId5" Type="http://schemas.openxmlformats.org/officeDocument/2006/relationships/image" Target="../media/image18.tmp"/><Relationship Id="rId4" Type="http://schemas.openxmlformats.org/officeDocument/2006/relationships/image" Target="../media/image17.tmp"/></Relationships>
</file>

<file path=ppt/slides/_rels/slide15.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image" Target="../media/image14.tmp"/><Relationship Id="rId1" Type="http://schemas.openxmlformats.org/officeDocument/2006/relationships/slideLayout" Target="../slideLayouts/slideLayout2.xml"/><Relationship Id="rId5" Type="http://schemas.openxmlformats.org/officeDocument/2006/relationships/image" Target="../media/image23.tmp"/><Relationship Id="rId4" Type="http://schemas.openxmlformats.org/officeDocument/2006/relationships/image" Target="../media/image22.tmp"/></Relationships>
</file>

<file path=ppt/slides/_rels/slide16.xml.rels><?xml version="1.0" encoding="UTF-8" standalone="yes"?>
<Relationships xmlns="http://schemas.openxmlformats.org/package/2006/relationships"><Relationship Id="rId3" Type="http://schemas.openxmlformats.org/officeDocument/2006/relationships/image" Target="../media/image25.tmp"/><Relationship Id="rId2" Type="http://schemas.openxmlformats.org/officeDocument/2006/relationships/image" Target="../media/image24.tmp"/><Relationship Id="rId1" Type="http://schemas.openxmlformats.org/officeDocument/2006/relationships/slideLayout" Target="../slideLayouts/slideLayout2.xml"/><Relationship Id="rId6" Type="http://schemas.openxmlformats.org/officeDocument/2006/relationships/image" Target="../media/image28.tmp"/><Relationship Id="rId5" Type="http://schemas.openxmlformats.org/officeDocument/2006/relationships/image" Target="../media/image27.tmp"/><Relationship Id="rId4" Type="http://schemas.openxmlformats.org/officeDocument/2006/relationships/image" Target="../media/image26.tmp"/></Relationships>
</file>

<file path=ppt/slides/_rels/slide17.xml.rels><?xml version="1.0" encoding="UTF-8" standalone="yes"?>
<Relationships xmlns="http://schemas.openxmlformats.org/package/2006/relationships"><Relationship Id="rId3" Type="http://schemas.openxmlformats.org/officeDocument/2006/relationships/image" Target="../media/image30.tmp"/><Relationship Id="rId2" Type="http://schemas.openxmlformats.org/officeDocument/2006/relationships/image" Target="../media/image29.tmp"/><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2.tmp"/><Relationship Id="rId2" Type="http://schemas.openxmlformats.org/officeDocument/2006/relationships/image" Target="../media/image31.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tmp"/><Relationship Id="rId2" Type="http://schemas.openxmlformats.org/officeDocument/2006/relationships/image" Target="../media/image33.tmp"/><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tmp"/><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5.tmp"/><Relationship Id="rId2" Type="http://schemas.openxmlformats.org/officeDocument/2006/relationships/image" Target="../media/image33.tmp"/><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7.tmp"/><Relationship Id="rId2" Type="http://schemas.openxmlformats.org/officeDocument/2006/relationships/image" Target="../media/image36.tmp"/><Relationship Id="rId1" Type="http://schemas.openxmlformats.org/officeDocument/2006/relationships/slideLayout" Target="../slideLayouts/slideLayout2.xml"/><Relationship Id="rId4" Type="http://schemas.openxmlformats.org/officeDocument/2006/relationships/image" Target="../media/image38.tmp"/></Relationships>
</file>

<file path=ppt/slides/_rels/slide22.xml.rels><?xml version="1.0" encoding="UTF-8" standalone="yes"?>
<Relationships xmlns="http://schemas.openxmlformats.org/package/2006/relationships"><Relationship Id="rId3" Type="http://schemas.openxmlformats.org/officeDocument/2006/relationships/image" Target="../media/image40.tmp"/><Relationship Id="rId2" Type="http://schemas.openxmlformats.org/officeDocument/2006/relationships/image" Target="../media/image39.tmp"/><Relationship Id="rId1" Type="http://schemas.openxmlformats.org/officeDocument/2006/relationships/slideLayout" Target="../slideLayouts/slideLayout2.xml"/><Relationship Id="rId5" Type="http://schemas.openxmlformats.org/officeDocument/2006/relationships/image" Target="../media/image42.tmp"/><Relationship Id="rId4" Type="http://schemas.openxmlformats.org/officeDocument/2006/relationships/image" Target="../media/image41.tmp"/></Relationships>
</file>

<file path=ppt/slides/_rels/slide23.xml.rels><?xml version="1.0" encoding="UTF-8" standalone="yes"?>
<Relationships xmlns="http://schemas.openxmlformats.org/package/2006/relationships"><Relationship Id="rId3" Type="http://schemas.openxmlformats.org/officeDocument/2006/relationships/image" Target="../media/image44.tmp"/><Relationship Id="rId2" Type="http://schemas.openxmlformats.org/officeDocument/2006/relationships/image" Target="../media/image43.tmp"/><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6.tmp"/><Relationship Id="rId2" Type="http://schemas.openxmlformats.org/officeDocument/2006/relationships/image" Target="../media/image45.tmp"/><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8.tmp"/><Relationship Id="rId2" Type="http://schemas.openxmlformats.org/officeDocument/2006/relationships/image" Target="../media/image47.tmp"/><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0.tmp"/><Relationship Id="rId2" Type="http://schemas.openxmlformats.org/officeDocument/2006/relationships/image" Target="../media/image49.tmp"/><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2.tmp"/><Relationship Id="rId2" Type="http://schemas.openxmlformats.org/officeDocument/2006/relationships/image" Target="../media/image51.tmp"/><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4.tmp"/><Relationship Id="rId2" Type="http://schemas.openxmlformats.org/officeDocument/2006/relationships/image" Target="../media/image53.tmp"/><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5.tmp"/><Relationship Id="rId2" Type="http://schemas.openxmlformats.org/officeDocument/2006/relationships/image" Target="../media/image53.t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tmp"/><Relationship Id="rId5" Type="http://schemas.openxmlformats.org/officeDocument/2006/relationships/image" Target="../media/image4.tmp"/><Relationship Id="rId4" Type="http://schemas.openxmlformats.org/officeDocument/2006/relationships/image" Target="../media/image3.tmp"/></Relationships>
</file>

<file path=ppt/slides/_rels/slide30.xml.rels><?xml version="1.0" encoding="UTF-8" standalone="yes"?>
<Relationships xmlns="http://schemas.openxmlformats.org/package/2006/relationships"><Relationship Id="rId3" Type="http://schemas.openxmlformats.org/officeDocument/2006/relationships/image" Target="../media/image57.tmp"/><Relationship Id="rId2" Type="http://schemas.openxmlformats.org/officeDocument/2006/relationships/image" Target="../media/image56.tmp"/><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3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tmp"/><Relationship Id="rId1" Type="http://schemas.openxmlformats.org/officeDocument/2006/relationships/slideLayout" Target="../slideLayouts/slideLayout2.xml"/><Relationship Id="rId4" Type="http://schemas.openxmlformats.org/officeDocument/2006/relationships/image" Target="../media/image61.tmp"/></Relationships>
</file>

<file path=ppt/slides/_rels/slide3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tmp"/><Relationship Id="rId1" Type="http://schemas.openxmlformats.org/officeDocument/2006/relationships/slideLayout" Target="../slideLayouts/slideLayout2.xml"/><Relationship Id="rId4" Type="http://schemas.openxmlformats.org/officeDocument/2006/relationships/image" Target="../media/image64.tmp"/></Relationships>
</file>

<file path=ppt/slides/_rels/slide33.xml.rels><?xml version="1.0" encoding="UTF-8" standalone="yes"?>
<Relationships xmlns="http://schemas.openxmlformats.org/package/2006/relationships"><Relationship Id="rId3" Type="http://schemas.openxmlformats.org/officeDocument/2006/relationships/image" Target="../media/image66.tmp"/><Relationship Id="rId2" Type="http://schemas.openxmlformats.org/officeDocument/2006/relationships/image" Target="../media/image65.tmp"/><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34.xml.rels><?xml version="1.0" encoding="UTF-8" standalone="yes"?>
<Relationships xmlns="http://schemas.openxmlformats.org/package/2006/relationships"><Relationship Id="rId34" Type="http://schemas.openxmlformats.org/officeDocument/2006/relationships/image" Target="../../word/media/image23.sv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tmp"/><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tmp"/></Relationships>
</file>

<file path=ppt/slides/_rels/slide6.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9"/>
          <p:cNvSpPr txBox="1">
            <a:spLocks noChangeArrowheads="1"/>
          </p:cNvSpPr>
          <p:nvPr/>
        </p:nvSpPr>
        <p:spPr bwMode="auto">
          <a:xfrm>
            <a:off x="0" y="857232"/>
            <a:ext cx="9144000" cy="1143000"/>
          </a:xfrm>
          <a:prstGeom prst="rect">
            <a:avLst/>
          </a:prstGeom>
          <a:noFill/>
          <a:ln>
            <a:miter lim="800000"/>
            <a:headEnd/>
            <a:tailEnd/>
          </a:ln>
        </p:spPr>
        <p:txBody>
          <a:bodyPr vert="horz" wrap="square" lIns="92075" tIns="46038" rIns="92075" bIns="46038" numCol="1" anchor="t" anchorCtr="0" compatLnSpc="1">
            <a:prstTxWarp prst="textNoShape">
              <a:avLst/>
            </a:prstTxWarp>
          </a:bodyPr>
          <a:lstStyle/>
          <a:p>
            <a:pPr marL="0" marR="0" lvl="0" indent="0" algn="ctr" defTabSz="914400" rtl="0" eaLnBrk="0" fontAlgn="base" latinLnBrk="0" hangingPunct="0">
              <a:lnSpc>
                <a:spcPct val="150000"/>
              </a:lnSpc>
              <a:spcBef>
                <a:spcPct val="0"/>
              </a:spcBef>
              <a:spcAft>
                <a:spcPct val="0"/>
              </a:spcAft>
              <a:buClrTx/>
              <a:buSzTx/>
              <a:buFontTx/>
              <a:buNone/>
              <a:tabLst/>
              <a:defRPr/>
            </a:pPr>
            <a:r>
              <a:rPr kumimoji="0" lang="en-US" sz="2400" b="1" i="0" u="none" strike="noStrike" kern="0" cap="none" spc="0" normalizeH="0" baseline="0" noProof="0" dirty="0" smtClean="0">
                <a:ln>
                  <a:noFill/>
                </a:ln>
                <a:solidFill>
                  <a:srgbClr val="FFFF00"/>
                </a:solidFill>
                <a:effectLst/>
                <a:uLnTx/>
                <a:uFillTx/>
                <a:latin typeface="Arial" pitchFamily="34" charset="0"/>
                <a:ea typeface="+mn-ea"/>
                <a:cs typeface="Arial" pitchFamily="34" charset="0"/>
              </a:rPr>
              <a:t>Latency biases in nonparametric permutation tests for electrophysiological EEG/MEG data</a:t>
            </a:r>
            <a:endParaRPr kumimoji="0" lang="de-DE" sz="2400" b="1" i="1" u="none" strike="noStrike" kern="0" cap="none" spc="0" normalizeH="0" baseline="0" noProof="0" dirty="0" smtClean="0">
              <a:ln>
                <a:noFill/>
              </a:ln>
              <a:solidFill>
                <a:srgbClr val="FFFF00"/>
              </a:solidFill>
              <a:effectLst/>
              <a:uLnTx/>
              <a:uFillTx/>
              <a:latin typeface="Arial" pitchFamily="34" charset="0"/>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5"/>
          <p:cNvGraphicFramePr>
            <a:graphicFrameLocks noChangeAspect="1"/>
          </p:cNvGraphicFramePr>
          <p:nvPr>
            <p:extLst>
              <p:ext uri="{D42A27DB-BD31-4B8C-83A1-F6EECF244321}">
                <p14:modId xmlns:p14="http://schemas.microsoft.com/office/powerpoint/2010/main" val="3318839899"/>
              </p:ext>
            </p:extLst>
          </p:nvPr>
        </p:nvGraphicFramePr>
        <p:xfrm>
          <a:off x="1475656" y="1628800"/>
          <a:ext cx="6114281" cy="3960440"/>
        </p:xfrm>
        <a:graphic>
          <a:graphicData uri="http://schemas.openxmlformats.org/presentationml/2006/ole">
            <mc:AlternateContent xmlns:mc="http://schemas.openxmlformats.org/markup-compatibility/2006">
              <mc:Choice xmlns:v="urn:schemas-microsoft-com:vml" Requires="v">
                <p:oleObj spid="_x0000_s565278" name="Image" r:id="rId3" imgW="1616400" imgH="1047600" progId="Photoshop.Image.7">
                  <p:embed/>
                </p:oleObj>
              </mc:Choice>
              <mc:Fallback>
                <p:oleObj name="Image" r:id="rId3" imgW="1616400" imgH="1047600" progId="Photoshop.Image.7">
                  <p:embed/>
                  <p:pic>
                    <p:nvPicPr>
                      <p:cNvPr id="15364"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1628800"/>
                        <a:ext cx="6114281" cy="3960440"/>
                      </a:xfrm>
                      <a:prstGeom prst="rect">
                        <a:avLst/>
                      </a:prstGeom>
                      <a:noFill/>
                      <a:ln>
                        <a:noFill/>
                      </a:ln>
                    </p:spPr>
                  </p:pic>
                </p:oleObj>
              </mc:Fallback>
            </mc:AlternateContent>
          </a:graphicData>
        </a:graphic>
      </p:graphicFrame>
      <p:sp>
        <p:nvSpPr>
          <p:cNvPr id="7" name="Rectangle 3"/>
          <p:cNvSpPr>
            <a:spLocks noChangeArrowheads="1"/>
          </p:cNvSpPr>
          <p:nvPr/>
        </p:nvSpPr>
        <p:spPr bwMode="auto">
          <a:xfrm>
            <a:off x="-828600" y="260648"/>
            <a:ext cx="10513318"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FFFFFF"/>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baseline="-25000">
                <a:solidFill>
                  <a:schemeClr val="tx1"/>
                </a:solidFill>
                <a:latin typeface="Palatino" pitchFamily="18" charset="0"/>
              </a:defRPr>
            </a:lvl1pPr>
            <a:lvl2pPr marL="742950" indent="-285750">
              <a:defRPr sz="2400" baseline="-25000">
                <a:solidFill>
                  <a:schemeClr val="tx1"/>
                </a:solidFill>
                <a:latin typeface="Palatino" pitchFamily="18" charset="0"/>
              </a:defRPr>
            </a:lvl2pPr>
            <a:lvl3pPr marL="1143000" indent="-228600">
              <a:defRPr sz="2400" baseline="-25000">
                <a:solidFill>
                  <a:schemeClr val="tx1"/>
                </a:solidFill>
                <a:latin typeface="Palatino" pitchFamily="18" charset="0"/>
              </a:defRPr>
            </a:lvl3pPr>
            <a:lvl4pPr marL="1600200" indent="-228600">
              <a:defRPr sz="2400" baseline="-25000">
                <a:solidFill>
                  <a:schemeClr val="tx1"/>
                </a:solidFill>
                <a:latin typeface="Palatino" pitchFamily="18" charset="0"/>
              </a:defRPr>
            </a:lvl4pPr>
            <a:lvl5pPr marL="2057400" indent="-228600">
              <a:defRPr sz="2400" baseline="-25000">
                <a:solidFill>
                  <a:schemeClr val="tx1"/>
                </a:solidFill>
                <a:latin typeface="Palatino" pitchFamily="18" charset="0"/>
              </a:defRPr>
            </a:lvl5pPr>
            <a:lvl6pPr marL="2514600" indent="-228600" eaLnBrk="0" fontAlgn="base" hangingPunct="0">
              <a:spcBef>
                <a:spcPct val="0"/>
              </a:spcBef>
              <a:spcAft>
                <a:spcPct val="0"/>
              </a:spcAft>
              <a:defRPr sz="2400" baseline="-25000">
                <a:solidFill>
                  <a:schemeClr val="tx1"/>
                </a:solidFill>
                <a:latin typeface="Palatino" pitchFamily="18" charset="0"/>
              </a:defRPr>
            </a:lvl6pPr>
            <a:lvl7pPr marL="2971800" indent="-228600" eaLnBrk="0" fontAlgn="base" hangingPunct="0">
              <a:spcBef>
                <a:spcPct val="0"/>
              </a:spcBef>
              <a:spcAft>
                <a:spcPct val="0"/>
              </a:spcAft>
              <a:defRPr sz="2400" baseline="-25000">
                <a:solidFill>
                  <a:schemeClr val="tx1"/>
                </a:solidFill>
                <a:latin typeface="Palatino" pitchFamily="18" charset="0"/>
              </a:defRPr>
            </a:lvl7pPr>
            <a:lvl8pPr marL="3429000" indent="-228600" eaLnBrk="0" fontAlgn="base" hangingPunct="0">
              <a:spcBef>
                <a:spcPct val="0"/>
              </a:spcBef>
              <a:spcAft>
                <a:spcPct val="0"/>
              </a:spcAft>
              <a:defRPr sz="2400" baseline="-25000">
                <a:solidFill>
                  <a:schemeClr val="tx1"/>
                </a:solidFill>
                <a:latin typeface="Palatino" pitchFamily="18" charset="0"/>
              </a:defRPr>
            </a:lvl8pPr>
            <a:lvl9pPr marL="3886200" indent="-228600" eaLnBrk="0" fontAlgn="base" hangingPunct="0">
              <a:spcBef>
                <a:spcPct val="0"/>
              </a:spcBef>
              <a:spcAft>
                <a:spcPct val="0"/>
              </a:spcAft>
              <a:defRPr sz="2400" baseline="-25000">
                <a:solidFill>
                  <a:schemeClr val="tx1"/>
                </a:solidFill>
                <a:latin typeface="Palatino" pitchFamily="18" charset="0"/>
              </a:defRPr>
            </a:lvl9pPr>
          </a:lstStyle>
          <a:p>
            <a:pPr algn="ctr"/>
            <a:r>
              <a:rPr lang="de-DE" altLang="en-US" b="1" baseline="0" dirty="0" smtClean="0">
                <a:solidFill>
                  <a:srgbClr val="FFEA18"/>
                </a:solidFill>
              </a:rPr>
              <a:t>Increasing amplitude and increasing smoothness </a:t>
            </a:r>
          </a:p>
          <a:p>
            <a:pPr algn="ctr"/>
            <a:r>
              <a:rPr lang="de-DE" altLang="en-US" b="1" baseline="0" dirty="0" smtClean="0">
                <a:solidFill>
                  <a:srgbClr val="FFEA18"/>
                </a:solidFill>
              </a:rPr>
              <a:t>with increasing latencies of event related potentials / fields</a:t>
            </a:r>
          </a:p>
        </p:txBody>
      </p:sp>
    </p:spTree>
    <p:extLst>
      <p:ext uri="{BB962C8B-B14F-4D97-AF65-F5344CB8AC3E}">
        <p14:creationId xmlns:p14="http://schemas.microsoft.com/office/powerpoint/2010/main" val="16090595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310" y="1742839"/>
            <a:ext cx="8097380" cy="3372321"/>
          </a:xfrm>
          <a:prstGeom prst="rect">
            <a:avLst/>
          </a:prstGeom>
        </p:spPr>
      </p:pic>
      <p:sp>
        <p:nvSpPr>
          <p:cNvPr id="9" name="Rectangle 13"/>
          <p:cNvSpPr>
            <a:spLocks noChangeArrowheads="1"/>
          </p:cNvSpPr>
          <p:nvPr/>
        </p:nvSpPr>
        <p:spPr bwMode="auto">
          <a:xfrm>
            <a:off x="508146" y="6309320"/>
            <a:ext cx="2101857" cy="307777"/>
          </a:xfrm>
          <a:prstGeom prst="rect">
            <a:avLst/>
          </a:prstGeom>
          <a:noFill/>
          <a:ln w="19050">
            <a:noFill/>
            <a:miter lim="800000"/>
            <a:headEnd type="none" w="sm" len="sm"/>
            <a:tailEnd type="none" w="sm" len="sm"/>
          </a:ln>
        </p:spPr>
        <p:txBody>
          <a:bodyPr wrap="none">
            <a:spAutoFit/>
          </a:bodyPr>
          <a:lstStyle/>
          <a:p>
            <a:r>
              <a:rPr lang="de-DE" sz="1400" baseline="0" dirty="0" smtClean="0">
                <a:latin typeface="Times New Roman" pitchFamily="18" charset="0"/>
              </a:rPr>
              <a:t>Maris </a:t>
            </a:r>
            <a:r>
              <a:rPr lang="de-DE" sz="1400" baseline="0" dirty="0">
                <a:latin typeface="Times New Roman" pitchFamily="18" charset="0"/>
              </a:rPr>
              <a:t>&amp; </a:t>
            </a:r>
            <a:r>
              <a:rPr lang="de-DE" sz="1400" baseline="0" dirty="0" smtClean="0">
                <a:latin typeface="Times New Roman" pitchFamily="18" charset="0"/>
              </a:rPr>
              <a:t>Oostenveld, 2007</a:t>
            </a:r>
            <a:endParaRPr lang="en-US" sz="1400" baseline="0" dirty="0">
              <a:latin typeface="Times New Roman" pitchFamily="18" charset="0"/>
            </a:endParaRPr>
          </a:p>
        </p:txBody>
      </p:sp>
    </p:spTree>
    <p:extLst>
      <p:ext uri="{BB962C8B-B14F-4D97-AF65-F5344CB8AC3E}">
        <p14:creationId xmlns:p14="http://schemas.microsoft.com/office/powerpoint/2010/main" val="21335909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3"/>
          <p:cNvSpPr>
            <a:spLocks noChangeArrowheads="1"/>
          </p:cNvSpPr>
          <p:nvPr/>
        </p:nvSpPr>
        <p:spPr bwMode="auto">
          <a:xfrm>
            <a:off x="508146" y="6309320"/>
            <a:ext cx="2101857" cy="307777"/>
          </a:xfrm>
          <a:prstGeom prst="rect">
            <a:avLst/>
          </a:prstGeom>
          <a:noFill/>
          <a:ln w="19050">
            <a:noFill/>
            <a:miter lim="800000"/>
            <a:headEnd type="none" w="sm" len="sm"/>
            <a:tailEnd type="none" w="sm" len="sm"/>
          </a:ln>
        </p:spPr>
        <p:txBody>
          <a:bodyPr wrap="none">
            <a:spAutoFit/>
          </a:bodyPr>
          <a:lstStyle/>
          <a:p>
            <a:r>
              <a:rPr lang="de-DE" sz="1400" baseline="0" dirty="0" smtClean="0">
                <a:latin typeface="Times New Roman" pitchFamily="18" charset="0"/>
              </a:rPr>
              <a:t>Maris </a:t>
            </a:r>
            <a:r>
              <a:rPr lang="de-DE" sz="1400" baseline="0" dirty="0">
                <a:latin typeface="Times New Roman" pitchFamily="18" charset="0"/>
              </a:rPr>
              <a:t>&amp; </a:t>
            </a:r>
            <a:r>
              <a:rPr lang="de-DE" sz="1400" baseline="0" dirty="0" smtClean="0">
                <a:latin typeface="Times New Roman" pitchFamily="18" charset="0"/>
              </a:rPr>
              <a:t>Oostenveld, 2007</a:t>
            </a:r>
            <a:endParaRPr lang="en-US" sz="1400" baseline="0" dirty="0">
              <a:latin typeface="Times New Roman" pitchFamily="18" charset="0"/>
            </a:endParaRPr>
          </a:p>
        </p:txBody>
      </p:sp>
      <p:pic>
        <p:nvPicPr>
          <p:cNvPr id="3" name="Picture 2"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257" y="1957182"/>
            <a:ext cx="7773485" cy="2943636"/>
          </a:xfrm>
          <a:prstGeom prst="rect">
            <a:avLst/>
          </a:prstGeom>
        </p:spPr>
      </p:pic>
    </p:spTree>
    <p:extLst>
      <p:ext uri="{BB962C8B-B14F-4D97-AF65-F5344CB8AC3E}">
        <p14:creationId xmlns:p14="http://schemas.microsoft.com/office/powerpoint/2010/main" val="4181950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93"/>
          <p:cNvSpPr>
            <a:spLocks noChangeArrowheads="1"/>
          </p:cNvSpPr>
          <p:nvPr/>
        </p:nvSpPr>
        <p:spPr bwMode="auto">
          <a:xfrm>
            <a:off x="1187624" y="219611"/>
            <a:ext cx="6399509" cy="461665"/>
          </a:xfrm>
          <a:prstGeom prst="rect">
            <a:avLst/>
          </a:prstGeom>
          <a:noFill/>
          <a:ln w="9525">
            <a:noFill/>
            <a:miter lim="800000"/>
            <a:headEnd/>
            <a:tailEnd/>
          </a:ln>
          <a:effectLst/>
        </p:spPr>
        <p:txBody>
          <a:bodyPr wrap="none">
            <a:spAutoFit/>
          </a:bodyPr>
          <a:lstStyle/>
          <a:p>
            <a:pPr algn="ctr">
              <a:defRPr/>
            </a:pPr>
            <a:r>
              <a:rPr lang="de-DE" b="1" baseline="0" dirty="0">
                <a:solidFill>
                  <a:srgbClr val="FFEA18"/>
                </a:solidFill>
              </a:rPr>
              <a:t>Nonparametric analysis of simulated EEG data</a:t>
            </a:r>
            <a:endParaRPr lang="en-US" b="1" baseline="0" dirty="0">
              <a:solidFill>
                <a:srgbClr val="FFEA18"/>
              </a:solidFill>
            </a:endParaRPr>
          </a:p>
        </p:txBody>
      </p:sp>
      <p:sp>
        <p:nvSpPr>
          <p:cNvPr id="8" name="Rectangle 13"/>
          <p:cNvSpPr>
            <a:spLocks noChangeArrowheads="1"/>
          </p:cNvSpPr>
          <p:nvPr/>
        </p:nvSpPr>
        <p:spPr bwMode="auto">
          <a:xfrm>
            <a:off x="1890778" y="2503312"/>
            <a:ext cx="1553246" cy="379591"/>
          </a:xfrm>
          <a:prstGeom prst="rect">
            <a:avLst/>
          </a:prstGeom>
          <a:noFill/>
          <a:ln w="19050">
            <a:noFill/>
            <a:miter lim="800000"/>
            <a:headEnd type="none" w="sm" len="sm"/>
            <a:tailEnd type="none" w="sm" len="sm"/>
          </a:ln>
        </p:spPr>
        <p:txBody>
          <a:bodyPr wrap="none">
            <a:spAutoFit/>
          </a:bodyPr>
          <a:lstStyle/>
          <a:p>
            <a:r>
              <a:rPr lang="de-DE" sz="2800" dirty="0" smtClean="0"/>
              <a:t>in </a:t>
            </a:r>
            <a:r>
              <a:rPr lang="de-DE" sz="2800" dirty="0"/>
              <a:t>condition A</a:t>
            </a:r>
            <a:endParaRPr lang="en-US" sz="2800" dirty="0"/>
          </a:p>
        </p:txBody>
      </p:sp>
      <p:sp>
        <p:nvSpPr>
          <p:cNvPr id="9" name="Rectangle 13"/>
          <p:cNvSpPr>
            <a:spLocks noChangeArrowheads="1"/>
          </p:cNvSpPr>
          <p:nvPr/>
        </p:nvSpPr>
        <p:spPr bwMode="auto">
          <a:xfrm>
            <a:off x="3364003" y="646105"/>
            <a:ext cx="2204450" cy="379591"/>
          </a:xfrm>
          <a:prstGeom prst="rect">
            <a:avLst/>
          </a:prstGeom>
          <a:noFill/>
          <a:ln w="19050">
            <a:noFill/>
            <a:miter lim="800000"/>
            <a:headEnd type="none" w="sm" len="sm"/>
            <a:tailEnd type="none" w="sm" len="sm"/>
          </a:ln>
        </p:spPr>
        <p:txBody>
          <a:bodyPr wrap="none">
            <a:spAutoFit/>
          </a:bodyPr>
          <a:lstStyle/>
          <a:p>
            <a:r>
              <a:rPr lang="de-DE" sz="2800" dirty="0" smtClean="0"/>
              <a:t>Assumed 15 subjects</a:t>
            </a:r>
            <a:endParaRPr lang="en-US" sz="2800" dirty="0"/>
          </a:p>
        </p:txBody>
      </p:sp>
      <p:sp>
        <p:nvSpPr>
          <p:cNvPr id="10" name="TextBox 9"/>
          <p:cNvSpPr txBox="1"/>
          <p:nvPr/>
        </p:nvSpPr>
        <p:spPr>
          <a:xfrm>
            <a:off x="5568453" y="3140968"/>
            <a:ext cx="2246128" cy="1384995"/>
          </a:xfrm>
          <a:prstGeom prst="rect">
            <a:avLst/>
          </a:prstGeom>
          <a:noFill/>
        </p:spPr>
        <p:txBody>
          <a:bodyPr wrap="none" rtlCol="0">
            <a:spAutoFit/>
          </a:bodyPr>
          <a:lstStyle/>
          <a:p>
            <a:r>
              <a:rPr lang="de-DE" sz="2800" dirty="0" smtClean="0"/>
              <a:t>Paired t-test:</a:t>
            </a:r>
          </a:p>
          <a:p>
            <a:r>
              <a:rPr lang="de-DE" sz="2800" dirty="0" smtClean="0"/>
              <a:t>t(14)=3.156; </a:t>
            </a:r>
            <a:r>
              <a:rPr lang="de-DE" sz="2800" dirty="0" smtClean="0"/>
              <a:t>p=0.007</a:t>
            </a:r>
          </a:p>
          <a:p>
            <a:r>
              <a:rPr lang="de-DE" sz="2800" dirty="0" smtClean="0"/>
              <a:t>F=t</a:t>
            </a:r>
            <a:r>
              <a:rPr lang="de-DE" sz="1800" baseline="30000" dirty="0" smtClean="0"/>
              <a:t>2</a:t>
            </a:r>
            <a:r>
              <a:rPr lang="de-DE" sz="2800" dirty="0" smtClean="0"/>
              <a:t>=9.96</a:t>
            </a:r>
            <a:endParaRPr lang="de-DE" sz="2800" baseline="0" dirty="0"/>
          </a:p>
          <a:p>
            <a:endParaRPr lang="en-US" sz="2800" dirty="0"/>
          </a:p>
        </p:txBody>
      </p:sp>
      <p:sp>
        <p:nvSpPr>
          <p:cNvPr id="11" name="Rectangle 13"/>
          <p:cNvSpPr>
            <a:spLocks noChangeArrowheads="1"/>
          </p:cNvSpPr>
          <p:nvPr/>
        </p:nvSpPr>
        <p:spPr bwMode="auto">
          <a:xfrm>
            <a:off x="1979712" y="4515143"/>
            <a:ext cx="1553630" cy="379591"/>
          </a:xfrm>
          <a:prstGeom prst="rect">
            <a:avLst/>
          </a:prstGeom>
          <a:noFill/>
          <a:ln w="19050">
            <a:noFill/>
            <a:miter lim="800000"/>
            <a:headEnd type="none" w="sm" len="sm"/>
            <a:tailEnd type="none" w="sm" len="sm"/>
          </a:ln>
        </p:spPr>
        <p:txBody>
          <a:bodyPr wrap="none">
            <a:spAutoFit/>
          </a:bodyPr>
          <a:lstStyle/>
          <a:p>
            <a:r>
              <a:rPr lang="de-DE" sz="2800" dirty="0" smtClean="0"/>
              <a:t>in </a:t>
            </a:r>
            <a:r>
              <a:rPr lang="de-DE" sz="2800" dirty="0"/>
              <a:t>condition </a:t>
            </a:r>
            <a:r>
              <a:rPr lang="de-DE" sz="2800" dirty="0" smtClean="0"/>
              <a:t>B</a:t>
            </a:r>
            <a:endParaRPr lang="en-US" sz="2800" dirty="0"/>
          </a:p>
        </p:txBody>
      </p:sp>
      <p:pic>
        <p:nvPicPr>
          <p:cNvPr id="14" name="Picture 1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1920" y="1107770"/>
            <a:ext cx="1194715" cy="5462730"/>
          </a:xfrm>
          <a:prstGeom prst="rect">
            <a:avLst/>
          </a:prstGeom>
        </p:spPr>
      </p:pic>
    </p:spTree>
    <p:extLst>
      <p:ext uri="{BB962C8B-B14F-4D97-AF65-F5344CB8AC3E}">
        <p14:creationId xmlns:p14="http://schemas.microsoft.com/office/powerpoint/2010/main" val="33776145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93"/>
          <p:cNvSpPr>
            <a:spLocks noChangeArrowheads="1"/>
          </p:cNvSpPr>
          <p:nvPr/>
        </p:nvSpPr>
        <p:spPr bwMode="auto">
          <a:xfrm>
            <a:off x="868964" y="188640"/>
            <a:ext cx="7324890" cy="461665"/>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ERPs: early, short and small + later, longer and bigger</a:t>
            </a:r>
            <a:endParaRPr lang="en-US" b="1" baseline="0" dirty="0">
              <a:solidFill>
                <a:srgbClr val="FFEA18"/>
              </a:solidFill>
            </a:endParaRPr>
          </a:p>
        </p:txBody>
      </p:sp>
      <p:pic>
        <p:nvPicPr>
          <p:cNvPr id="2" name="Picture 1" descr="emegs2d Dat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564" y="650305"/>
            <a:ext cx="5472005" cy="4832600"/>
          </a:xfrm>
          <a:prstGeom prst="rect">
            <a:avLst/>
          </a:prstGeom>
        </p:spPr>
      </p:pic>
      <p:sp>
        <p:nvSpPr>
          <p:cNvPr id="16" name="Oval 15"/>
          <p:cNvSpPr/>
          <p:nvPr/>
        </p:nvSpPr>
        <p:spPr bwMode="auto">
          <a:xfrm>
            <a:off x="3325925" y="3098841"/>
            <a:ext cx="648072" cy="476071"/>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rgbClr val="0070C0"/>
              </a:solidFill>
              <a:effectLst/>
              <a:latin typeface="Palatino" pitchFamily="18" charset="0"/>
            </a:endParaRPr>
          </a:p>
        </p:txBody>
      </p:sp>
      <p:pic>
        <p:nvPicPr>
          <p:cNvPr id="8" name="Picture 7" descr="TtpNoNoise.mldatx.at01-1-1; App. Scalp-Potential; Top View"/>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564" y="5482905"/>
            <a:ext cx="9144000" cy="1303587"/>
          </a:xfrm>
          <a:prstGeom prst="rect">
            <a:avLst/>
          </a:prstGeom>
        </p:spPr>
      </p:pic>
      <p:pic>
        <p:nvPicPr>
          <p:cNvPr id="11" name="Picture 10" descr="Zoom Sensor 93: 093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57570" y="650305"/>
            <a:ext cx="1809474" cy="1700906"/>
          </a:xfrm>
          <a:prstGeom prst="rect">
            <a:avLst/>
          </a:prstGeom>
        </p:spPr>
      </p:pic>
      <p:pic>
        <p:nvPicPr>
          <p:cNvPr id="14" name="Picture 13" descr="TtpNoNoise.mldatx.at01-1-1; App. Scalp-Potential"/>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58418" y="565663"/>
            <a:ext cx="2872373" cy="2399537"/>
          </a:xfrm>
          <a:prstGeom prst="rect">
            <a:avLst/>
          </a:prstGeom>
        </p:spPr>
      </p:pic>
      <p:pic>
        <p:nvPicPr>
          <p:cNvPr id="15" name="Picture 14" descr="TtpNoNoise.mldatx.at01-1-1; App. Scalp-Potential"/>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72720" y="3141392"/>
            <a:ext cx="2844006" cy="2375839"/>
          </a:xfrm>
          <a:prstGeom prst="rect">
            <a:avLst/>
          </a:prstGeom>
        </p:spPr>
      </p:pic>
      <p:pic>
        <p:nvPicPr>
          <p:cNvPr id="18" name="Picture 17" descr="Zoom Sensor 42:  042   "/>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53212" y="3405985"/>
            <a:ext cx="1923866" cy="1808434"/>
          </a:xfrm>
          <a:prstGeom prst="rect">
            <a:avLst/>
          </a:prstGeom>
        </p:spPr>
      </p:pic>
      <p:sp>
        <p:nvSpPr>
          <p:cNvPr id="19" name="Oval 18"/>
          <p:cNvSpPr/>
          <p:nvPr/>
        </p:nvSpPr>
        <p:spPr bwMode="auto">
          <a:xfrm>
            <a:off x="1720278" y="3098840"/>
            <a:ext cx="648072" cy="476071"/>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rgbClr val="0070C0"/>
              </a:solidFill>
              <a:effectLst/>
              <a:latin typeface="Palatino" pitchFamily="18" charset="0"/>
            </a:endParaRPr>
          </a:p>
        </p:txBody>
      </p:sp>
    </p:spTree>
    <p:extLst>
      <p:ext uri="{BB962C8B-B14F-4D97-AF65-F5344CB8AC3E}">
        <p14:creationId xmlns:p14="http://schemas.microsoft.com/office/powerpoint/2010/main" val="19921144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93"/>
          <p:cNvSpPr>
            <a:spLocks noChangeArrowheads="1"/>
          </p:cNvSpPr>
          <p:nvPr/>
        </p:nvSpPr>
        <p:spPr bwMode="auto">
          <a:xfrm>
            <a:off x="848361" y="188640"/>
            <a:ext cx="7366119" cy="461665"/>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Synthetic topographies multiplied by subject/condition</a:t>
            </a:r>
            <a:endParaRPr lang="en-US" b="1" baseline="0" dirty="0">
              <a:solidFill>
                <a:srgbClr val="FFEA18"/>
              </a:solidFill>
            </a:endParaRPr>
          </a:p>
        </p:txBody>
      </p:sp>
      <p:pic>
        <p:nvPicPr>
          <p:cNvPr id="9" name="Picture 8"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28330" y="1087530"/>
            <a:ext cx="1194715" cy="5462730"/>
          </a:xfrm>
          <a:prstGeom prst="rect">
            <a:avLst/>
          </a:prstGeom>
        </p:spPr>
      </p:pic>
      <p:sp>
        <p:nvSpPr>
          <p:cNvPr id="6" name="Oval 5"/>
          <p:cNvSpPr/>
          <p:nvPr/>
        </p:nvSpPr>
        <p:spPr bwMode="auto">
          <a:xfrm>
            <a:off x="8000054" y="1623989"/>
            <a:ext cx="1626256" cy="648072"/>
          </a:xfrm>
          <a:prstGeom prst="ellipse">
            <a:avLst/>
          </a:prstGeom>
          <a:noFill/>
          <a:ln w="38100" cap="flat" cmpd="sng" algn="ctr">
            <a:solidFill>
              <a:srgbClr val="FF6600"/>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4" name="Oval 13"/>
          <p:cNvSpPr/>
          <p:nvPr/>
        </p:nvSpPr>
        <p:spPr bwMode="auto">
          <a:xfrm>
            <a:off x="6394859" y="3829802"/>
            <a:ext cx="648072" cy="436079"/>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pic>
        <p:nvPicPr>
          <p:cNvPr id="5" name="Picture 4" descr="Zoom Sensor 93: 093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8050" y="1087530"/>
            <a:ext cx="2520280" cy="2369063"/>
          </a:xfrm>
          <a:prstGeom prst="rect">
            <a:avLst/>
          </a:prstGeom>
        </p:spPr>
      </p:pic>
      <p:pic>
        <p:nvPicPr>
          <p:cNvPr id="10" name="Picture 9" descr="Zoom Sensor 42:  042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23693" y="3424719"/>
            <a:ext cx="2527394" cy="2375751"/>
          </a:xfrm>
          <a:prstGeom prst="rect">
            <a:avLst/>
          </a:prstGeom>
        </p:spPr>
      </p:pic>
      <p:pic>
        <p:nvPicPr>
          <p:cNvPr id="11" name="Picture 10" descr="emegs2d Data:"/>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8782" y="1087530"/>
            <a:ext cx="5336511" cy="4712940"/>
          </a:xfrm>
          <a:prstGeom prst="rect">
            <a:avLst/>
          </a:prstGeom>
        </p:spPr>
      </p:pic>
    </p:spTree>
    <p:extLst>
      <p:ext uri="{BB962C8B-B14F-4D97-AF65-F5344CB8AC3E}">
        <p14:creationId xmlns:p14="http://schemas.microsoft.com/office/powerpoint/2010/main" val="19295663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93"/>
          <p:cNvSpPr>
            <a:spLocks noChangeArrowheads="1"/>
          </p:cNvSpPr>
          <p:nvPr/>
        </p:nvSpPr>
        <p:spPr bwMode="auto">
          <a:xfrm>
            <a:off x="1030693" y="188640"/>
            <a:ext cx="7001468" cy="461665"/>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Paired t-test of synthetic topographies without noise</a:t>
            </a:r>
            <a:endParaRPr lang="en-US" b="1" baseline="0" dirty="0">
              <a:solidFill>
                <a:srgbClr val="FFEA18"/>
              </a:solidFill>
            </a:endParaRPr>
          </a:p>
        </p:txBody>
      </p:sp>
      <p:sp>
        <p:nvSpPr>
          <p:cNvPr id="8" name="Oval 7"/>
          <p:cNvSpPr/>
          <p:nvPr/>
        </p:nvSpPr>
        <p:spPr bwMode="auto">
          <a:xfrm>
            <a:off x="9684568" y="2924944"/>
            <a:ext cx="648072" cy="476071"/>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rgbClr val="0070C0"/>
              </a:solidFill>
              <a:effectLst/>
              <a:latin typeface="Palatino" pitchFamily="18" charset="0"/>
            </a:endParaRPr>
          </a:p>
        </p:txBody>
      </p:sp>
      <p:sp>
        <p:nvSpPr>
          <p:cNvPr id="9" name="Oval 8"/>
          <p:cNvSpPr/>
          <p:nvPr/>
        </p:nvSpPr>
        <p:spPr bwMode="auto">
          <a:xfrm>
            <a:off x="9684568" y="4077072"/>
            <a:ext cx="648072" cy="436079"/>
          </a:xfrm>
          <a:prstGeom prst="ellipse">
            <a:avLst/>
          </a:prstGeom>
          <a:noFill/>
          <a:ln w="3810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pic>
        <p:nvPicPr>
          <p:cNvPr id="6" name="Picture 5" descr="emegs2d Dat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697740"/>
            <a:ext cx="5457162" cy="4819492"/>
          </a:xfrm>
          <a:prstGeom prst="rect">
            <a:avLst/>
          </a:prstGeom>
        </p:spPr>
      </p:pic>
      <p:pic>
        <p:nvPicPr>
          <p:cNvPr id="10" name="Picture 9" descr="Zoom Sensor 93: 093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06491" y="697740"/>
            <a:ext cx="2231961" cy="2098043"/>
          </a:xfrm>
          <a:prstGeom prst="rect">
            <a:avLst/>
          </a:prstGeom>
        </p:spPr>
      </p:pic>
      <p:pic>
        <p:nvPicPr>
          <p:cNvPr id="11" name="Picture 10" descr="BatchFile.at.ptt; App. Scalp-Potential"/>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50338" y="491940"/>
            <a:ext cx="3440846" cy="2874430"/>
          </a:xfrm>
          <a:prstGeom prst="rect">
            <a:avLst/>
          </a:prstGeom>
        </p:spPr>
      </p:pic>
      <p:pic>
        <p:nvPicPr>
          <p:cNvPr id="12" name="Picture 11" descr="Zoom Sensor 42:  042   "/>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06491" y="3382112"/>
            <a:ext cx="2243847" cy="2109216"/>
          </a:xfrm>
          <a:prstGeom prst="rect">
            <a:avLst/>
          </a:prstGeom>
        </p:spPr>
      </p:pic>
      <p:pic>
        <p:nvPicPr>
          <p:cNvPr id="13" name="Picture 12" descr="BatchFile.at.ptt; App. Scalp-Potential"/>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62225" y="3365315"/>
            <a:ext cx="3440846" cy="2874430"/>
          </a:xfrm>
          <a:prstGeom prst="rect">
            <a:avLst/>
          </a:prstGeom>
        </p:spPr>
      </p:pic>
    </p:spTree>
    <p:extLst>
      <p:ext uri="{BB962C8B-B14F-4D97-AF65-F5344CB8AC3E}">
        <p14:creationId xmlns:p14="http://schemas.microsoft.com/office/powerpoint/2010/main" val="10873139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3"/>
          <p:cNvSpPr>
            <a:spLocks noChangeArrowheads="1"/>
          </p:cNvSpPr>
          <p:nvPr/>
        </p:nvSpPr>
        <p:spPr bwMode="auto">
          <a:xfrm>
            <a:off x="268353" y="260648"/>
            <a:ext cx="5267019" cy="1200329"/>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Cluster permutation of no-noise data:</a:t>
            </a:r>
          </a:p>
          <a:p>
            <a:pPr algn="ctr">
              <a:defRPr/>
            </a:pPr>
            <a:r>
              <a:rPr lang="de-DE" b="1" baseline="0" dirty="0" smtClean="0">
                <a:solidFill>
                  <a:srgbClr val="FFEA18"/>
                </a:solidFill>
              </a:rPr>
              <a:t>late cluster only survives permutation</a:t>
            </a:r>
          </a:p>
          <a:p>
            <a:pPr algn="ctr">
              <a:defRPr/>
            </a:pPr>
            <a:r>
              <a:rPr lang="de-DE" b="1" baseline="0" dirty="0">
                <a:solidFill>
                  <a:srgbClr val="FFEA18"/>
                </a:solidFill>
              </a:rPr>
              <a:t>w</a:t>
            </a:r>
            <a:r>
              <a:rPr lang="de-DE" b="1" baseline="0" dirty="0" smtClean="0">
                <a:solidFill>
                  <a:srgbClr val="FFEA18"/>
                </a:solidFill>
              </a:rPr>
              <a:t>ith whole time interval analysis</a:t>
            </a:r>
            <a:endParaRPr lang="en-US" b="1" baseline="0" dirty="0">
              <a:solidFill>
                <a:srgbClr val="FFEA18"/>
              </a:solidFill>
            </a:endParaRPr>
          </a:p>
        </p:txBody>
      </p:sp>
      <p:pic>
        <p:nvPicPr>
          <p:cNvPr id="3" name="Picture 2" descr="Editor - F:\EmegsLatencyBias\EEG\TTest-PairedNoNoiseShuffle\STATS\Cm-BatchFile.ptt-Pos-PS95-PC95-T0-1000-NoSR\Cm-BatchFile.ptt-Pos-PS95-PC95-T0-1000-NoSR-Np1000Nl5Nn5Md0Mp180Lr1Fb1LRs0FBs0Nc129.lo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9578" y="0"/>
            <a:ext cx="2803461" cy="6858000"/>
          </a:xfrm>
          <a:prstGeom prst="rect">
            <a:avLst/>
          </a:prstGeom>
        </p:spPr>
      </p:pic>
      <p:sp>
        <p:nvSpPr>
          <p:cNvPr id="11" name="Oval 10"/>
          <p:cNvSpPr/>
          <p:nvPr/>
        </p:nvSpPr>
        <p:spPr bwMode="auto">
          <a:xfrm>
            <a:off x="6453484" y="1136941"/>
            <a:ext cx="2690516"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2" name="Oval 11"/>
          <p:cNvSpPr/>
          <p:nvPr/>
        </p:nvSpPr>
        <p:spPr bwMode="auto">
          <a:xfrm>
            <a:off x="6435472" y="2697310"/>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3" name="Oval 12"/>
          <p:cNvSpPr/>
          <p:nvPr/>
        </p:nvSpPr>
        <p:spPr bwMode="auto">
          <a:xfrm>
            <a:off x="6228184" y="4129583"/>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pic>
        <p:nvPicPr>
          <p:cNvPr id="4" name="Picture 3" descr="emegs2d Dat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535" y="1556792"/>
            <a:ext cx="5381337" cy="4752528"/>
          </a:xfrm>
          <a:prstGeom prst="rect">
            <a:avLst/>
          </a:prstGeom>
        </p:spPr>
      </p:pic>
    </p:spTree>
    <p:extLst>
      <p:ext uri="{BB962C8B-B14F-4D97-AF65-F5344CB8AC3E}">
        <p14:creationId xmlns:p14="http://schemas.microsoft.com/office/powerpoint/2010/main" val="10145364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93"/>
          <p:cNvSpPr>
            <a:spLocks noChangeArrowheads="1"/>
          </p:cNvSpPr>
          <p:nvPr/>
        </p:nvSpPr>
        <p:spPr bwMode="auto">
          <a:xfrm>
            <a:off x="222288" y="119804"/>
            <a:ext cx="5343129" cy="1569660"/>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Cluster permutation of no-noise data</a:t>
            </a:r>
          </a:p>
          <a:p>
            <a:pPr algn="ctr">
              <a:defRPr/>
            </a:pPr>
            <a:r>
              <a:rPr lang="de-DE" b="1" baseline="0" dirty="0" smtClean="0">
                <a:solidFill>
                  <a:srgbClr val="FFEA18"/>
                </a:solidFill>
              </a:rPr>
              <a:t>with specific investigation </a:t>
            </a:r>
          </a:p>
          <a:p>
            <a:pPr algn="ctr">
              <a:defRPr/>
            </a:pPr>
            <a:r>
              <a:rPr lang="de-DE" b="1" baseline="0" dirty="0" smtClean="0">
                <a:solidFill>
                  <a:srgbClr val="FFEA18"/>
                </a:solidFill>
              </a:rPr>
              <a:t>of early time interval enables detection </a:t>
            </a:r>
          </a:p>
          <a:p>
            <a:pPr algn="ctr">
              <a:defRPr/>
            </a:pPr>
            <a:r>
              <a:rPr lang="de-DE" b="1" baseline="0" dirty="0" smtClean="0">
                <a:solidFill>
                  <a:srgbClr val="FFEA18"/>
                </a:solidFill>
              </a:rPr>
              <a:t>of early cluster</a:t>
            </a:r>
            <a:endParaRPr lang="en-US" b="1" baseline="0" dirty="0">
              <a:solidFill>
                <a:srgbClr val="FFEA18"/>
              </a:solidFill>
            </a:endParaRPr>
          </a:p>
        </p:txBody>
      </p:sp>
      <p:pic>
        <p:nvPicPr>
          <p:cNvPr id="2" name="Picture 1" descr="emegs2d Dat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287" y="1721026"/>
            <a:ext cx="5358445" cy="4732310"/>
          </a:xfrm>
          <a:prstGeom prst="rect">
            <a:avLst/>
          </a:prstGeom>
        </p:spPr>
      </p:pic>
      <p:pic>
        <p:nvPicPr>
          <p:cNvPr id="3" name="Picture 2" descr="Editor - F:\EmegsLatencyBias\EEG\TTest-PairedNoNoiseShuffle\STATS\Cm-BatchFile.ptt-Pos-PS95-PC95-T0-500-NoSR\Cm-BatchFile.ptt-Pos-PS95-PC95-T0-500-NoSR-Np1000Nl5Nn5Md0Mp180Lr1Fb1LRs0FBs0Nc129.lo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4168" y="14604"/>
            <a:ext cx="2803461" cy="6858000"/>
          </a:xfrm>
          <a:prstGeom prst="rect">
            <a:avLst/>
          </a:prstGeom>
        </p:spPr>
      </p:pic>
      <p:sp>
        <p:nvSpPr>
          <p:cNvPr id="11" name="Oval 10"/>
          <p:cNvSpPr/>
          <p:nvPr/>
        </p:nvSpPr>
        <p:spPr bwMode="auto">
          <a:xfrm>
            <a:off x="5940152" y="1149585"/>
            <a:ext cx="2690516"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2" name="Oval 11"/>
          <p:cNvSpPr/>
          <p:nvPr/>
        </p:nvSpPr>
        <p:spPr bwMode="auto">
          <a:xfrm>
            <a:off x="6110388" y="2608602"/>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3" name="Oval 12"/>
          <p:cNvSpPr/>
          <p:nvPr/>
        </p:nvSpPr>
        <p:spPr bwMode="auto">
          <a:xfrm>
            <a:off x="5940152" y="4011094"/>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Tree>
    <p:extLst>
      <p:ext uri="{BB962C8B-B14F-4D97-AF65-F5344CB8AC3E}">
        <p14:creationId xmlns:p14="http://schemas.microsoft.com/office/powerpoint/2010/main" val="38711892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93"/>
          <p:cNvSpPr>
            <a:spLocks noChangeArrowheads="1"/>
          </p:cNvSpPr>
          <p:nvPr/>
        </p:nvSpPr>
        <p:spPr bwMode="auto">
          <a:xfrm>
            <a:off x="56763" y="119804"/>
            <a:ext cx="5674182" cy="1569660"/>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Cluster permutation of no-noise data</a:t>
            </a:r>
          </a:p>
          <a:p>
            <a:pPr algn="ctr">
              <a:defRPr/>
            </a:pPr>
            <a:r>
              <a:rPr lang="de-DE" b="1" baseline="0" dirty="0" smtClean="0">
                <a:solidFill>
                  <a:srgbClr val="FFEA18"/>
                </a:solidFill>
              </a:rPr>
              <a:t>with </a:t>
            </a:r>
            <a:r>
              <a:rPr lang="de-DE" b="1" baseline="0" dirty="0" smtClean="0">
                <a:solidFill>
                  <a:srgbClr val="FFEA18"/>
                </a:solidFill>
              </a:rPr>
              <a:t>whole time interval </a:t>
            </a:r>
          </a:p>
          <a:p>
            <a:pPr algn="ctr">
              <a:defRPr/>
            </a:pPr>
            <a:r>
              <a:rPr lang="de-DE" b="1" baseline="0" dirty="0" smtClean="0">
                <a:solidFill>
                  <a:srgbClr val="FFEA18"/>
                </a:solidFill>
              </a:rPr>
              <a:t>but sequential rejection enables </a:t>
            </a:r>
            <a:r>
              <a:rPr lang="de-DE" b="1" baseline="0" dirty="0" smtClean="0">
                <a:solidFill>
                  <a:srgbClr val="FFEA18"/>
                </a:solidFill>
              </a:rPr>
              <a:t>detection </a:t>
            </a:r>
          </a:p>
          <a:p>
            <a:pPr algn="ctr">
              <a:defRPr/>
            </a:pPr>
            <a:r>
              <a:rPr lang="de-DE" b="1" baseline="0" dirty="0" smtClean="0">
                <a:solidFill>
                  <a:srgbClr val="FFEA18"/>
                </a:solidFill>
              </a:rPr>
              <a:t>of early cluster</a:t>
            </a:r>
            <a:endParaRPr lang="en-US" b="1" baseline="0" dirty="0">
              <a:solidFill>
                <a:srgbClr val="FFEA18"/>
              </a:solidFill>
            </a:endParaRPr>
          </a:p>
        </p:txBody>
      </p:sp>
      <p:pic>
        <p:nvPicPr>
          <p:cNvPr id="4" name="Picture 3" descr="emegs2d Dat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781" y="1797657"/>
            <a:ext cx="5601646" cy="4947094"/>
          </a:xfrm>
          <a:prstGeom prst="rect">
            <a:avLst/>
          </a:prstGeom>
        </p:spPr>
      </p:pic>
      <p:pic>
        <p:nvPicPr>
          <p:cNvPr id="5" name="Picture 4" descr="Editor - F:\EmegsLatencyBias\EEG\TTest-PairedNoNoiseShuffle\STATS\Cm-BatchFile.ptt-Pos-PS95-PC95-T0-1000-SR2\Cm-BatchFile.ptt-Pos-PS95-PC95-T0-1000-SR2-Np1000Nl5Nn5Md0Mp180Lr1Fb1LRs0FBs0Nc129.lo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9837" y="-172326"/>
            <a:ext cx="3504326" cy="6858000"/>
          </a:xfrm>
          <a:prstGeom prst="rect">
            <a:avLst/>
          </a:prstGeom>
        </p:spPr>
      </p:pic>
      <p:sp>
        <p:nvSpPr>
          <p:cNvPr id="11" name="Oval 10"/>
          <p:cNvSpPr/>
          <p:nvPr/>
        </p:nvSpPr>
        <p:spPr bwMode="auto">
          <a:xfrm>
            <a:off x="5864219" y="1142296"/>
            <a:ext cx="2690516"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2" name="Oval 11"/>
          <p:cNvSpPr/>
          <p:nvPr/>
        </p:nvSpPr>
        <p:spPr bwMode="auto">
          <a:xfrm>
            <a:off x="5819837" y="3934478"/>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3" name="Oval 12"/>
          <p:cNvSpPr/>
          <p:nvPr/>
        </p:nvSpPr>
        <p:spPr bwMode="auto">
          <a:xfrm>
            <a:off x="5730215" y="5226359"/>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Tree>
    <p:extLst>
      <p:ext uri="{BB962C8B-B14F-4D97-AF65-F5344CB8AC3E}">
        <p14:creationId xmlns:p14="http://schemas.microsoft.com/office/powerpoint/2010/main" val="26389014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5374" y="404664"/>
            <a:ext cx="6729236" cy="3303048"/>
          </a:xfrm>
          <a:prstGeom prst="rect">
            <a:avLst/>
          </a:prstGeom>
        </p:spPr>
      </p:pic>
      <p:sp>
        <p:nvSpPr>
          <p:cNvPr id="5" name="Rectangle 4"/>
          <p:cNvSpPr/>
          <p:nvPr/>
        </p:nvSpPr>
        <p:spPr>
          <a:xfrm>
            <a:off x="827584" y="4365104"/>
            <a:ext cx="7776864" cy="1077218"/>
          </a:xfrm>
          <a:prstGeom prst="rect">
            <a:avLst/>
          </a:prstGeom>
        </p:spPr>
        <p:txBody>
          <a:bodyPr wrap="square">
            <a:spAutoFit/>
          </a:bodyPr>
          <a:lstStyle/>
          <a:p>
            <a:r>
              <a:rPr lang="en-US" dirty="0" smtClean="0">
                <a:latin typeface="Roboto"/>
              </a:rPr>
              <a:t>“The </a:t>
            </a:r>
            <a:r>
              <a:rPr lang="en-US" dirty="0">
                <a:latin typeface="Roboto"/>
              </a:rPr>
              <a:t>analysis of functional mapping experiments in positron emission tomography and fMRI involves the formation and assessment of images of statistics. Existing methods are predominantly parametric, requiring a multitude of assumptions and relying on various approximations</a:t>
            </a:r>
            <a:r>
              <a:rPr lang="en-US" dirty="0" smtClean="0">
                <a:latin typeface="Roboto"/>
              </a:rPr>
              <a:t>.” </a:t>
            </a:r>
          </a:p>
        </p:txBody>
      </p:sp>
    </p:spTree>
    <p:extLst>
      <p:ext uri="{BB962C8B-B14F-4D97-AF65-F5344CB8AC3E}">
        <p14:creationId xmlns:p14="http://schemas.microsoft.com/office/powerpoint/2010/main" val="14435794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93"/>
          <p:cNvSpPr>
            <a:spLocks noChangeArrowheads="1"/>
          </p:cNvSpPr>
          <p:nvPr/>
        </p:nvSpPr>
        <p:spPr bwMode="auto">
          <a:xfrm>
            <a:off x="328087" y="119804"/>
            <a:ext cx="5131533" cy="1569660"/>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Cluster permutation of no-noise data</a:t>
            </a:r>
          </a:p>
          <a:p>
            <a:pPr algn="ctr">
              <a:defRPr/>
            </a:pPr>
            <a:r>
              <a:rPr lang="de-DE" b="1" baseline="0" dirty="0" smtClean="0">
                <a:solidFill>
                  <a:srgbClr val="FFEA18"/>
                </a:solidFill>
              </a:rPr>
              <a:t>with </a:t>
            </a:r>
            <a:r>
              <a:rPr lang="de-DE" b="1" baseline="0" dirty="0" smtClean="0">
                <a:solidFill>
                  <a:srgbClr val="FFEA18"/>
                </a:solidFill>
              </a:rPr>
              <a:t>whole time interval </a:t>
            </a:r>
          </a:p>
          <a:p>
            <a:pPr algn="ctr">
              <a:defRPr/>
            </a:pPr>
            <a:r>
              <a:rPr lang="de-DE" b="1" baseline="0" dirty="0" smtClean="0">
                <a:solidFill>
                  <a:srgbClr val="FFEA18"/>
                </a:solidFill>
              </a:rPr>
              <a:t>and a piori focus on anterior sensors</a:t>
            </a:r>
            <a:endParaRPr lang="de-DE" b="1" baseline="0" dirty="0" smtClean="0">
              <a:solidFill>
                <a:srgbClr val="FFEA18"/>
              </a:solidFill>
            </a:endParaRPr>
          </a:p>
          <a:p>
            <a:pPr algn="ctr">
              <a:defRPr/>
            </a:pPr>
            <a:r>
              <a:rPr lang="de-DE" b="1" baseline="0" dirty="0">
                <a:solidFill>
                  <a:srgbClr val="FFEA18"/>
                </a:solidFill>
              </a:rPr>
              <a:t>a</a:t>
            </a:r>
            <a:r>
              <a:rPr lang="de-DE" b="1" baseline="0" dirty="0" smtClean="0">
                <a:solidFill>
                  <a:srgbClr val="FFEA18"/>
                </a:solidFill>
              </a:rPr>
              <a:t>lso enables detection of </a:t>
            </a:r>
            <a:r>
              <a:rPr lang="de-DE" b="1" baseline="0" dirty="0" smtClean="0">
                <a:solidFill>
                  <a:srgbClr val="FFEA18"/>
                </a:solidFill>
              </a:rPr>
              <a:t>early cluster</a:t>
            </a:r>
            <a:endParaRPr lang="en-US" b="1" baseline="0" dirty="0">
              <a:solidFill>
                <a:srgbClr val="FFEA18"/>
              </a:solidFill>
            </a:endParaRPr>
          </a:p>
        </p:txBody>
      </p:sp>
      <p:pic>
        <p:nvPicPr>
          <p:cNvPr id="4" name="Picture 3" descr="emegs2d Dat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781" y="1797657"/>
            <a:ext cx="5601646" cy="4947094"/>
          </a:xfrm>
          <a:prstGeom prst="rect">
            <a:avLst/>
          </a:prstGeom>
        </p:spPr>
      </p:pic>
      <p:pic>
        <p:nvPicPr>
          <p:cNvPr id="2" name="Picture 1" descr="Editor - F:\EmegsLatencyBias\EEG\TTest-PairedNoNoiseShuffle\STATS\Cm-BatchFile.ptt-Pos-PS95-PC95-T0-1000-NoSR\Cm-BatchFile.ptt-Pos-PS95-PC95-T0-1000-NoSR-Np1000Nl5Nn5Md0Mp180Lr1Fb2LRs0FBs0Nc129.lo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4219" y="-315416"/>
            <a:ext cx="3255421" cy="6858000"/>
          </a:xfrm>
          <a:prstGeom prst="rect">
            <a:avLst/>
          </a:prstGeom>
        </p:spPr>
      </p:pic>
      <p:sp>
        <p:nvSpPr>
          <p:cNvPr id="11" name="Oval 10"/>
          <p:cNvSpPr/>
          <p:nvPr/>
        </p:nvSpPr>
        <p:spPr bwMode="auto">
          <a:xfrm>
            <a:off x="5796136" y="847726"/>
            <a:ext cx="2690516"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2" name="Oval 11"/>
          <p:cNvSpPr/>
          <p:nvPr/>
        </p:nvSpPr>
        <p:spPr bwMode="auto">
          <a:xfrm>
            <a:off x="5703144" y="3307012"/>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3" name="Oval 12"/>
          <p:cNvSpPr/>
          <p:nvPr/>
        </p:nvSpPr>
        <p:spPr bwMode="auto">
          <a:xfrm>
            <a:off x="5652120" y="4600762"/>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9" name="Oval 8"/>
          <p:cNvSpPr/>
          <p:nvPr/>
        </p:nvSpPr>
        <p:spPr bwMode="auto">
          <a:xfrm>
            <a:off x="5958305" y="5804657"/>
            <a:ext cx="1512168" cy="476071"/>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de-DE" sz="2400" b="0" i="0" u="none" strike="noStrike" cap="none" normalizeH="0" baseline="-25000" dirty="0" smtClean="0">
                <a:ln>
                  <a:noFill/>
                </a:ln>
                <a:solidFill>
                  <a:schemeClr val="tx1"/>
                </a:solidFill>
                <a:effectLst/>
                <a:latin typeface="Palatino" pitchFamily="18" charset="0"/>
              </a:rPr>
              <a:t>c</a:t>
            </a:r>
            <a:endParaRPr kumimoji="0" lang="en-US" sz="2400" b="0" i="0" u="none" strike="noStrike" cap="none" normalizeH="0" baseline="-25000" dirty="0" smtClean="0">
              <a:ln>
                <a:noFill/>
              </a:ln>
              <a:solidFill>
                <a:schemeClr val="tx1"/>
              </a:solidFill>
              <a:effectLst/>
              <a:latin typeface="Palatino" pitchFamily="18" charset="0"/>
            </a:endParaRPr>
          </a:p>
        </p:txBody>
      </p:sp>
    </p:spTree>
    <p:extLst>
      <p:ext uri="{BB962C8B-B14F-4D97-AF65-F5344CB8AC3E}">
        <p14:creationId xmlns:p14="http://schemas.microsoft.com/office/powerpoint/2010/main" val="42302220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megs2d Dat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693525"/>
            <a:ext cx="5544408" cy="4896544"/>
          </a:xfrm>
          <a:prstGeom prst="rect">
            <a:avLst/>
          </a:prstGeom>
        </p:spPr>
      </p:pic>
      <p:sp>
        <p:nvSpPr>
          <p:cNvPr id="7" name="Rectangle 93"/>
          <p:cNvSpPr>
            <a:spLocks noChangeArrowheads="1"/>
          </p:cNvSpPr>
          <p:nvPr/>
        </p:nvSpPr>
        <p:spPr bwMode="auto">
          <a:xfrm>
            <a:off x="867999" y="188640"/>
            <a:ext cx="7326878" cy="461665"/>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ERPs with white noise: </a:t>
            </a:r>
            <a:r>
              <a:rPr lang="de-DE" b="1" baseline="0" dirty="0" smtClean="0">
                <a:solidFill>
                  <a:srgbClr val="FFEA18"/>
                </a:solidFill>
              </a:rPr>
              <a:t>5%, 10</a:t>
            </a:r>
            <a:r>
              <a:rPr lang="de-DE" b="1" baseline="0" dirty="0" smtClean="0">
                <a:solidFill>
                  <a:srgbClr val="FFEA18"/>
                </a:solidFill>
              </a:rPr>
              <a:t>% </a:t>
            </a:r>
            <a:r>
              <a:rPr lang="de-DE" b="1" baseline="0" dirty="0" smtClean="0">
                <a:solidFill>
                  <a:srgbClr val="FFEA18"/>
                </a:solidFill>
              </a:rPr>
              <a:t>or 15% of </a:t>
            </a:r>
            <a:r>
              <a:rPr lang="de-DE" b="1" baseline="0" dirty="0" smtClean="0">
                <a:solidFill>
                  <a:srgbClr val="FFEA18"/>
                </a:solidFill>
              </a:rPr>
              <a:t>maximum</a:t>
            </a:r>
            <a:endParaRPr lang="en-US" b="1" baseline="0" dirty="0">
              <a:solidFill>
                <a:srgbClr val="FFEA18"/>
              </a:solidFill>
            </a:endParaRPr>
          </a:p>
        </p:txBody>
      </p:sp>
      <p:sp>
        <p:nvSpPr>
          <p:cNvPr id="9" name="Oval 8"/>
          <p:cNvSpPr/>
          <p:nvPr/>
        </p:nvSpPr>
        <p:spPr bwMode="auto">
          <a:xfrm>
            <a:off x="3792694" y="3141797"/>
            <a:ext cx="648072" cy="436079"/>
          </a:xfrm>
          <a:prstGeom prst="ellipse">
            <a:avLst/>
          </a:prstGeom>
          <a:noFill/>
          <a:ln w="3810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4" name="Oval 13"/>
          <p:cNvSpPr/>
          <p:nvPr/>
        </p:nvSpPr>
        <p:spPr bwMode="auto">
          <a:xfrm>
            <a:off x="2136316" y="3141797"/>
            <a:ext cx="648072" cy="436079"/>
          </a:xfrm>
          <a:prstGeom prst="ellipse">
            <a:avLst/>
          </a:prstGeom>
          <a:noFill/>
          <a:ln w="3810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pic>
        <p:nvPicPr>
          <p:cNvPr id="8" name="Picture 7" descr="Zoom Sensor 93: 093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28184" y="693525"/>
            <a:ext cx="2604545" cy="2448272"/>
          </a:xfrm>
          <a:prstGeom prst="rect">
            <a:avLst/>
          </a:prstGeom>
        </p:spPr>
      </p:pic>
      <p:pic>
        <p:nvPicPr>
          <p:cNvPr id="11" name="Picture 10" descr="Zoom Sensor 42: 042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28184" y="3185017"/>
            <a:ext cx="2636431" cy="2478245"/>
          </a:xfrm>
          <a:prstGeom prst="rect">
            <a:avLst/>
          </a:prstGeom>
        </p:spPr>
      </p:pic>
    </p:spTree>
    <p:extLst>
      <p:ext uri="{BB962C8B-B14F-4D97-AF65-F5344CB8AC3E}">
        <p14:creationId xmlns:p14="http://schemas.microsoft.com/office/powerpoint/2010/main" val="297787511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93"/>
          <p:cNvSpPr>
            <a:spLocks noChangeArrowheads="1"/>
          </p:cNvSpPr>
          <p:nvPr/>
        </p:nvSpPr>
        <p:spPr bwMode="auto">
          <a:xfrm>
            <a:off x="1819550" y="0"/>
            <a:ext cx="5598840" cy="461665"/>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Paired t-test of ERPs with </a:t>
            </a:r>
            <a:r>
              <a:rPr lang="de-DE" b="1" baseline="0" dirty="0">
                <a:solidFill>
                  <a:srgbClr val="FFEA18"/>
                </a:solidFill>
              </a:rPr>
              <a:t>5</a:t>
            </a:r>
            <a:r>
              <a:rPr lang="de-DE" b="1" baseline="0" dirty="0" smtClean="0">
                <a:solidFill>
                  <a:srgbClr val="FFEA18"/>
                </a:solidFill>
              </a:rPr>
              <a:t>% </a:t>
            </a:r>
            <a:r>
              <a:rPr lang="de-DE" b="1" baseline="0" dirty="0" smtClean="0">
                <a:solidFill>
                  <a:srgbClr val="FFEA18"/>
                </a:solidFill>
              </a:rPr>
              <a:t>max. </a:t>
            </a:r>
            <a:r>
              <a:rPr lang="de-DE" b="1" baseline="0" dirty="0">
                <a:solidFill>
                  <a:srgbClr val="FFEA18"/>
                </a:solidFill>
              </a:rPr>
              <a:t>n</a:t>
            </a:r>
            <a:r>
              <a:rPr lang="de-DE" b="1" baseline="0" dirty="0" smtClean="0">
                <a:solidFill>
                  <a:srgbClr val="FFEA18"/>
                </a:solidFill>
              </a:rPr>
              <a:t>oise</a:t>
            </a:r>
            <a:endParaRPr lang="en-US" b="1" baseline="0" dirty="0">
              <a:solidFill>
                <a:srgbClr val="FFEA18"/>
              </a:solidFill>
            </a:endParaRPr>
          </a:p>
        </p:txBody>
      </p:sp>
      <p:pic>
        <p:nvPicPr>
          <p:cNvPr id="2" name="Picture 1" descr="emegs2d Dat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297" y="599440"/>
            <a:ext cx="5105724" cy="4509120"/>
          </a:xfrm>
          <a:prstGeom prst="rect">
            <a:avLst/>
          </a:prstGeom>
        </p:spPr>
      </p:pic>
      <p:pic>
        <p:nvPicPr>
          <p:cNvPr id="3" name="Picture 2" descr="Zoom Sensor 93: 093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4806" y="356399"/>
            <a:ext cx="3024049" cy="2842606"/>
          </a:xfrm>
          <a:prstGeom prst="rect">
            <a:avLst/>
          </a:prstGeom>
        </p:spPr>
      </p:pic>
      <p:pic>
        <p:nvPicPr>
          <p:cNvPr id="8" name="Picture 7" descr="Zoom Sensor 42:  042   "/>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94806" y="3160790"/>
            <a:ext cx="3019452" cy="2838285"/>
          </a:xfrm>
          <a:prstGeom prst="rect">
            <a:avLst/>
          </a:prstGeom>
        </p:spPr>
      </p:pic>
      <p:pic>
        <p:nvPicPr>
          <p:cNvPr id="10" name="Picture 9" descr="BatchFile.at.ptt; App. Scalp-Potential; Top View"/>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9512" y="5246336"/>
            <a:ext cx="9144000" cy="1303587"/>
          </a:xfrm>
          <a:prstGeom prst="rect">
            <a:avLst/>
          </a:prstGeom>
        </p:spPr>
      </p:pic>
    </p:spTree>
    <p:extLst>
      <p:ext uri="{BB962C8B-B14F-4D97-AF65-F5344CB8AC3E}">
        <p14:creationId xmlns:p14="http://schemas.microsoft.com/office/powerpoint/2010/main" val="11650576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93"/>
          <p:cNvSpPr>
            <a:spLocks noChangeArrowheads="1"/>
          </p:cNvSpPr>
          <p:nvPr/>
        </p:nvSpPr>
        <p:spPr bwMode="auto">
          <a:xfrm>
            <a:off x="268353" y="260648"/>
            <a:ext cx="5267019" cy="1200329"/>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Cluster permutation of 5% noisy data:</a:t>
            </a:r>
          </a:p>
          <a:p>
            <a:pPr algn="ctr">
              <a:defRPr/>
            </a:pPr>
            <a:r>
              <a:rPr lang="de-DE" b="1" baseline="0" dirty="0" smtClean="0">
                <a:solidFill>
                  <a:srgbClr val="FFEA18"/>
                </a:solidFill>
              </a:rPr>
              <a:t>late cluster only survives permutation</a:t>
            </a:r>
          </a:p>
          <a:p>
            <a:pPr algn="ctr">
              <a:defRPr/>
            </a:pPr>
            <a:r>
              <a:rPr lang="de-DE" b="1" baseline="0" dirty="0">
                <a:solidFill>
                  <a:srgbClr val="FFEA18"/>
                </a:solidFill>
              </a:rPr>
              <a:t>w</a:t>
            </a:r>
            <a:r>
              <a:rPr lang="de-DE" b="1" baseline="0" dirty="0" smtClean="0">
                <a:solidFill>
                  <a:srgbClr val="FFEA18"/>
                </a:solidFill>
              </a:rPr>
              <a:t>ith whole time interval analysis</a:t>
            </a:r>
            <a:endParaRPr lang="en-US" b="1" baseline="0" dirty="0">
              <a:solidFill>
                <a:srgbClr val="FFEA18"/>
              </a:solidFill>
            </a:endParaRPr>
          </a:p>
        </p:txBody>
      </p:sp>
      <p:pic>
        <p:nvPicPr>
          <p:cNvPr id="2" name="Picture 1" descr="emegs2d Dat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808" y="1844824"/>
            <a:ext cx="5184576" cy="4578758"/>
          </a:xfrm>
          <a:prstGeom prst="rect">
            <a:avLst/>
          </a:prstGeom>
        </p:spPr>
      </p:pic>
      <p:pic>
        <p:nvPicPr>
          <p:cNvPr id="6" name="Picture 5" descr="Editor - F:\EmegsLatencyBias\EEG\TTest-Paired0.05NoiseShuffle\STATS\Cm-BatchFile.ptt-Pos-PS95-PC95-T0-1000-NoSR\Cm-BatchFile.ptt-Pos-PS95-PC95-T0-1000-NoSR-Np1000Nl5Nn5Md0Mp180Lr1Fb1LRs0FBs0Nc129.lo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7689" y="-49453"/>
            <a:ext cx="2803461" cy="6858000"/>
          </a:xfrm>
          <a:prstGeom prst="rect">
            <a:avLst/>
          </a:prstGeom>
        </p:spPr>
      </p:pic>
      <p:sp>
        <p:nvSpPr>
          <p:cNvPr id="10" name="Oval 9"/>
          <p:cNvSpPr/>
          <p:nvPr/>
        </p:nvSpPr>
        <p:spPr bwMode="auto">
          <a:xfrm>
            <a:off x="5659307" y="1088938"/>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3" name="Oval 12"/>
          <p:cNvSpPr/>
          <p:nvPr/>
        </p:nvSpPr>
        <p:spPr bwMode="auto">
          <a:xfrm>
            <a:off x="5532532" y="2778248"/>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2" name="Oval 11"/>
          <p:cNvSpPr/>
          <p:nvPr/>
        </p:nvSpPr>
        <p:spPr bwMode="auto">
          <a:xfrm>
            <a:off x="5495962" y="4207153"/>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Tree>
    <p:extLst>
      <p:ext uri="{BB962C8B-B14F-4D97-AF65-F5344CB8AC3E}">
        <p14:creationId xmlns:p14="http://schemas.microsoft.com/office/powerpoint/2010/main" val="40533734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3"/>
          <p:cNvSpPr>
            <a:spLocks noChangeArrowheads="1"/>
          </p:cNvSpPr>
          <p:nvPr/>
        </p:nvSpPr>
        <p:spPr bwMode="auto">
          <a:xfrm>
            <a:off x="222288" y="119804"/>
            <a:ext cx="5343129" cy="1569660"/>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Cluster permutation of 5% noisy data</a:t>
            </a:r>
          </a:p>
          <a:p>
            <a:pPr algn="ctr">
              <a:defRPr/>
            </a:pPr>
            <a:r>
              <a:rPr lang="de-DE" b="1" baseline="0" dirty="0" smtClean="0">
                <a:solidFill>
                  <a:srgbClr val="FFEA18"/>
                </a:solidFill>
              </a:rPr>
              <a:t>with specific investigation </a:t>
            </a:r>
          </a:p>
          <a:p>
            <a:pPr algn="ctr">
              <a:defRPr/>
            </a:pPr>
            <a:r>
              <a:rPr lang="de-DE" b="1" baseline="0" dirty="0" smtClean="0">
                <a:solidFill>
                  <a:srgbClr val="FFEA18"/>
                </a:solidFill>
              </a:rPr>
              <a:t>of early time interval enables detection </a:t>
            </a:r>
          </a:p>
          <a:p>
            <a:pPr algn="ctr">
              <a:defRPr/>
            </a:pPr>
            <a:r>
              <a:rPr lang="de-DE" b="1" baseline="0" dirty="0" smtClean="0">
                <a:solidFill>
                  <a:srgbClr val="FFEA18"/>
                </a:solidFill>
              </a:rPr>
              <a:t>of early cluster</a:t>
            </a:r>
            <a:endParaRPr lang="en-US" b="1" baseline="0" dirty="0">
              <a:solidFill>
                <a:srgbClr val="FFEA18"/>
              </a:solidFill>
            </a:endParaRPr>
          </a:p>
        </p:txBody>
      </p:sp>
      <p:pic>
        <p:nvPicPr>
          <p:cNvPr id="5" name="Picture 4" descr="Editor - F:\EmegsLatencyBias\EEG\TTest-Paired0.05NoiseShuffle\STATS\Cm-BatchFile.ptt-Pos-PS95-PC95-T0-500-NoSR\Cm-BatchFile.ptt-Pos-PS95-PC95-T0-500-NoSR-Np1000Nl5Nn5Md0Mp180Lr1Fb1LRs0FBs0Nc129.lo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56176" y="-84561"/>
            <a:ext cx="3109347" cy="6858000"/>
          </a:xfrm>
          <a:prstGeom prst="rect">
            <a:avLst/>
          </a:prstGeom>
        </p:spPr>
      </p:pic>
      <p:sp>
        <p:nvSpPr>
          <p:cNvPr id="11" name="Oval 10"/>
          <p:cNvSpPr/>
          <p:nvPr/>
        </p:nvSpPr>
        <p:spPr bwMode="auto">
          <a:xfrm>
            <a:off x="6156176" y="1246992"/>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2" name="Oval 11"/>
          <p:cNvSpPr/>
          <p:nvPr/>
        </p:nvSpPr>
        <p:spPr bwMode="auto">
          <a:xfrm>
            <a:off x="5958554" y="4365104"/>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9" name="Oval 8"/>
          <p:cNvSpPr/>
          <p:nvPr/>
        </p:nvSpPr>
        <p:spPr bwMode="auto">
          <a:xfrm>
            <a:off x="6231784" y="3020403"/>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pic>
        <p:nvPicPr>
          <p:cNvPr id="6" name="Picture 5" descr="emegs2d Dat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752" y="1875511"/>
            <a:ext cx="4962519" cy="4382648"/>
          </a:xfrm>
          <a:prstGeom prst="rect">
            <a:avLst/>
          </a:prstGeom>
        </p:spPr>
      </p:pic>
    </p:spTree>
    <p:extLst>
      <p:ext uri="{BB962C8B-B14F-4D97-AF65-F5344CB8AC3E}">
        <p14:creationId xmlns:p14="http://schemas.microsoft.com/office/powerpoint/2010/main" val="26453767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3"/>
          <p:cNvSpPr>
            <a:spLocks noChangeArrowheads="1"/>
          </p:cNvSpPr>
          <p:nvPr/>
        </p:nvSpPr>
        <p:spPr bwMode="auto">
          <a:xfrm>
            <a:off x="311640" y="119804"/>
            <a:ext cx="5164426" cy="1569660"/>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Cluster permutation of 5% noisy data</a:t>
            </a:r>
          </a:p>
          <a:p>
            <a:pPr algn="ctr">
              <a:defRPr/>
            </a:pPr>
            <a:r>
              <a:rPr lang="de-DE" b="1" baseline="0" dirty="0" smtClean="0">
                <a:solidFill>
                  <a:srgbClr val="FFEA18"/>
                </a:solidFill>
              </a:rPr>
              <a:t>with </a:t>
            </a:r>
            <a:r>
              <a:rPr lang="de-DE" b="1" baseline="0" dirty="0" smtClean="0">
                <a:solidFill>
                  <a:srgbClr val="FFEA18"/>
                </a:solidFill>
              </a:rPr>
              <a:t>whole time analysis </a:t>
            </a:r>
          </a:p>
          <a:p>
            <a:pPr algn="ctr">
              <a:defRPr/>
            </a:pPr>
            <a:r>
              <a:rPr lang="de-DE" b="1" baseline="0" dirty="0" smtClean="0">
                <a:solidFill>
                  <a:srgbClr val="FFEA18"/>
                </a:solidFill>
              </a:rPr>
              <a:t>but sequential rejection</a:t>
            </a:r>
            <a:endParaRPr lang="de-DE" b="1" baseline="0" dirty="0" smtClean="0">
              <a:solidFill>
                <a:srgbClr val="FFEA18"/>
              </a:solidFill>
            </a:endParaRPr>
          </a:p>
          <a:p>
            <a:pPr algn="ctr">
              <a:defRPr/>
            </a:pPr>
            <a:r>
              <a:rPr lang="de-DE" b="1" baseline="0" dirty="0" smtClean="0">
                <a:solidFill>
                  <a:srgbClr val="FFEA18"/>
                </a:solidFill>
              </a:rPr>
              <a:t>enables </a:t>
            </a:r>
            <a:r>
              <a:rPr lang="de-DE" b="1" baseline="0" dirty="0" smtClean="0">
                <a:solidFill>
                  <a:srgbClr val="FFEA18"/>
                </a:solidFill>
              </a:rPr>
              <a:t>detection </a:t>
            </a:r>
            <a:r>
              <a:rPr lang="de-DE" b="1" baseline="0" dirty="0" smtClean="0">
                <a:solidFill>
                  <a:srgbClr val="FFEA18"/>
                </a:solidFill>
              </a:rPr>
              <a:t>of </a:t>
            </a:r>
            <a:r>
              <a:rPr lang="de-DE" b="1" baseline="0" dirty="0" smtClean="0">
                <a:solidFill>
                  <a:srgbClr val="FFEA18"/>
                </a:solidFill>
              </a:rPr>
              <a:t>early cluster</a:t>
            </a:r>
            <a:endParaRPr lang="en-US" b="1" baseline="0" dirty="0">
              <a:solidFill>
                <a:srgbClr val="FFEA18"/>
              </a:solidFill>
            </a:endParaRPr>
          </a:p>
        </p:txBody>
      </p:sp>
      <p:pic>
        <p:nvPicPr>
          <p:cNvPr id="2" name="Picture 1" descr="emegs2d Data:"/>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5258" y="1895064"/>
            <a:ext cx="4698047" cy="4149080"/>
          </a:xfrm>
          <a:prstGeom prst="rect">
            <a:avLst/>
          </a:prstGeom>
        </p:spPr>
      </p:pic>
      <p:pic>
        <p:nvPicPr>
          <p:cNvPr id="3" name="Picture 2" descr="Editor - F:\EmegsLatencyBias\EEG\TTest-Paired0.05NoiseShuffle\STATS\Cm-BatchFile.ptt-Pos-PS95-PC95-T0-1000-SR2\Cm-BatchFile.ptt-Pos-PS95-PC95-T0-1000-SR2-Np1000Nl5Nn5Md0Mp180Lr1Fb1LRs0FBs0Nc129.lo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2168" y="-84561"/>
            <a:ext cx="3248871" cy="6858000"/>
          </a:xfrm>
          <a:prstGeom prst="rect">
            <a:avLst/>
          </a:prstGeom>
        </p:spPr>
      </p:pic>
      <p:sp>
        <p:nvSpPr>
          <p:cNvPr id="11" name="Oval 10"/>
          <p:cNvSpPr/>
          <p:nvPr/>
        </p:nvSpPr>
        <p:spPr bwMode="auto">
          <a:xfrm>
            <a:off x="5872168" y="1170818"/>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2" name="Oval 11"/>
          <p:cNvSpPr/>
          <p:nvPr/>
        </p:nvSpPr>
        <p:spPr bwMode="auto">
          <a:xfrm>
            <a:off x="5568130" y="5396072"/>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9" name="Oval 8"/>
          <p:cNvSpPr/>
          <p:nvPr/>
        </p:nvSpPr>
        <p:spPr bwMode="auto">
          <a:xfrm>
            <a:off x="5796136" y="3140968"/>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Tree>
    <p:extLst>
      <p:ext uri="{BB962C8B-B14F-4D97-AF65-F5344CB8AC3E}">
        <p14:creationId xmlns:p14="http://schemas.microsoft.com/office/powerpoint/2010/main" val="114096694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3"/>
          <p:cNvSpPr>
            <a:spLocks noChangeArrowheads="1"/>
          </p:cNvSpPr>
          <p:nvPr/>
        </p:nvSpPr>
        <p:spPr bwMode="auto">
          <a:xfrm>
            <a:off x="311640" y="119804"/>
            <a:ext cx="5164426" cy="1569660"/>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Cluster permutation of 5% noisy data</a:t>
            </a:r>
          </a:p>
          <a:p>
            <a:pPr algn="ctr">
              <a:defRPr/>
            </a:pPr>
            <a:r>
              <a:rPr lang="de-DE" b="1" baseline="0" dirty="0" smtClean="0">
                <a:solidFill>
                  <a:srgbClr val="FFEA18"/>
                </a:solidFill>
              </a:rPr>
              <a:t>with </a:t>
            </a:r>
            <a:r>
              <a:rPr lang="de-DE" b="1" baseline="0" dirty="0" smtClean="0">
                <a:solidFill>
                  <a:srgbClr val="FFEA18"/>
                </a:solidFill>
              </a:rPr>
              <a:t>whole time analysis </a:t>
            </a:r>
          </a:p>
          <a:p>
            <a:pPr algn="ctr">
              <a:defRPr/>
            </a:pPr>
            <a:r>
              <a:rPr lang="de-DE" b="1" baseline="0" dirty="0" smtClean="0">
                <a:solidFill>
                  <a:srgbClr val="FFEA18"/>
                </a:solidFill>
              </a:rPr>
              <a:t>and a-priori focus on anterior sensors</a:t>
            </a:r>
            <a:endParaRPr lang="de-DE" b="1" baseline="0" dirty="0" smtClean="0">
              <a:solidFill>
                <a:srgbClr val="FFEA18"/>
              </a:solidFill>
            </a:endParaRPr>
          </a:p>
          <a:p>
            <a:pPr algn="ctr">
              <a:defRPr/>
            </a:pPr>
            <a:r>
              <a:rPr lang="de-DE" b="1" baseline="0" dirty="0">
                <a:solidFill>
                  <a:srgbClr val="FFEA18"/>
                </a:solidFill>
              </a:rPr>
              <a:t>a</a:t>
            </a:r>
            <a:r>
              <a:rPr lang="de-DE" b="1" baseline="0" dirty="0" smtClean="0">
                <a:solidFill>
                  <a:srgbClr val="FFEA18"/>
                </a:solidFill>
              </a:rPr>
              <a:t>lso enables </a:t>
            </a:r>
            <a:r>
              <a:rPr lang="de-DE" b="1" baseline="0" dirty="0" smtClean="0">
                <a:solidFill>
                  <a:srgbClr val="FFEA18"/>
                </a:solidFill>
              </a:rPr>
              <a:t>detection </a:t>
            </a:r>
            <a:r>
              <a:rPr lang="de-DE" b="1" baseline="0" dirty="0" smtClean="0">
                <a:solidFill>
                  <a:srgbClr val="FFEA18"/>
                </a:solidFill>
              </a:rPr>
              <a:t>of </a:t>
            </a:r>
            <a:r>
              <a:rPr lang="de-DE" b="1" baseline="0" dirty="0" smtClean="0">
                <a:solidFill>
                  <a:srgbClr val="FFEA18"/>
                </a:solidFill>
              </a:rPr>
              <a:t>early cluster</a:t>
            </a:r>
            <a:endParaRPr lang="en-US" b="1" baseline="0" dirty="0">
              <a:solidFill>
                <a:srgbClr val="FFEA18"/>
              </a:solidFill>
            </a:endParaRPr>
          </a:p>
        </p:txBody>
      </p:sp>
      <p:pic>
        <p:nvPicPr>
          <p:cNvPr id="4" name="Picture 3" descr="Editor - F:\EmegsLatencyBias\EEG\TTest-Paired0.05NoiseShuffle\STATS\Cm-BatchFile.ptt-Pos-PS95-PC95-T0-1000-NoSR\Cm-BatchFile.ptt-Pos-PS95-PC95-T0-1000-NoSR-Np1000Nl5Nn5Md0Mp180Lr1Fb2LRs0FBs0Nc129.lo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56925" y="0"/>
            <a:ext cx="3465026" cy="6858000"/>
          </a:xfrm>
          <a:prstGeom prst="rect">
            <a:avLst/>
          </a:prstGeom>
        </p:spPr>
      </p:pic>
      <p:sp>
        <p:nvSpPr>
          <p:cNvPr id="11" name="Oval 10"/>
          <p:cNvSpPr/>
          <p:nvPr/>
        </p:nvSpPr>
        <p:spPr bwMode="auto">
          <a:xfrm>
            <a:off x="5494363" y="1209900"/>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3" name="Oval 12"/>
          <p:cNvSpPr/>
          <p:nvPr/>
        </p:nvSpPr>
        <p:spPr bwMode="auto">
          <a:xfrm>
            <a:off x="5724128" y="6165304"/>
            <a:ext cx="1512168" cy="476071"/>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de-DE" sz="2400" b="0" i="0" u="none" strike="noStrike" cap="none" normalizeH="0" baseline="-25000" dirty="0" smtClean="0">
                <a:ln>
                  <a:noFill/>
                </a:ln>
                <a:solidFill>
                  <a:schemeClr val="tx1"/>
                </a:solidFill>
                <a:effectLst/>
                <a:latin typeface="Palatino" pitchFamily="18" charset="0"/>
              </a:rPr>
              <a:t>c</a:t>
            </a:r>
            <a:endParaRPr kumimoji="0" lang="en-US" sz="2400" b="0" i="0" u="none" strike="noStrike" cap="none" normalizeH="0" baseline="-25000" dirty="0" smtClean="0">
              <a:ln>
                <a:noFill/>
              </a:ln>
              <a:solidFill>
                <a:schemeClr val="tx1"/>
              </a:solidFill>
              <a:effectLst/>
              <a:latin typeface="Palatino" pitchFamily="18" charset="0"/>
            </a:endParaRPr>
          </a:p>
        </p:txBody>
      </p:sp>
      <p:pic>
        <p:nvPicPr>
          <p:cNvPr id="7" name="Picture 6" descr="emegs2d Dat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1772816"/>
            <a:ext cx="5106829" cy="4510096"/>
          </a:xfrm>
          <a:prstGeom prst="rect">
            <a:avLst/>
          </a:prstGeom>
        </p:spPr>
      </p:pic>
    </p:spTree>
    <p:extLst>
      <p:ext uri="{BB962C8B-B14F-4D97-AF65-F5344CB8AC3E}">
        <p14:creationId xmlns:p14="http://schemas.microsoft.com/office/powerpoint/2010/main" val="12615942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93"/>
          <p:cNvSpPr>
            <a:spLocks noChangeArrowheads="1"/>
          </p:cNvSpPr>
          <p:nvPr/>
        </p:nvSpPr>
        <p:spPr bwMode="auto">
          <a:xfrm>
            <a:off x="191409" y="0"/>
            <a:ext cx="5420908" cy="1569660"/>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Cluster permutation of </a:t>
            </a:r>
            <a:r>
              <a:rPr lang="de-DE" b="1" baseline="0" dirty="0" smtClean="0">
                <a:solidFill>
                  <a:srgbClr val="FFEA18"/>
                </a:solidFill>
              </a:rPr>
              <a:t>10% </a:t>
            </a:r>
            <a:r>
              <a:rPr lang="de-DE" b="1" baseline="0" dirty="0" smtClean="0">
                <a:solidFill>
                  <a:srgbClr val="FFEA18"/>
                </a:solidFill>
              </a:rPr>
              <a:t>noisy data:</a:t>
            </a:r>
          </a:p>
          <a:p>
            <a:pPr algn="ctr">
              <a:defRPr/>
            </a:pPr>
            <a:r>
              <a:rPr lang="de-DE" b="1" baseline="0" dirty="0" smtClean="0">
                <a:solidFill>
                  <a:srgbClr val="FFEA18"/>
                </a:solidFill>
              </a:rPr>
              <a:t>late cluster only survives permutation</a:t>
            </a:r>
          </a:p>
          <a:p>
            <a:pPr algn="ctr">
              <a:defRPr/>
            </a:pPr>
            <a:r>
              <a:rPr lang="de-DE" b="1" baseline="0" dirty="0">
                <a:solidFill>
                  <a:srgbClr val="FFEA18"/>
                </a:solidFill>
              </a:rPr>
              <a:t>w</a:t>
            </a:r>
            <a:r>
              <a:rPr lang="de-DE" b="1" baseline="0" dirty="0" smtClean="0">
                <a:solidFill>
                  <a:srgbClr val="FFEA18"/>
                </a:solidFill>
              </a:rPr>
              <a:t>ith whole time interval </a:t>
            </a:r>
            <a:r>
              <a:rPr lang="de-DE" b="1" baseline="0" dirty="0" smtClean="0">
                <a:solidFill>
                  <a:srgbClr val="FFEA18"/>
                </a:solidFill>
              </a:rPr>
              <a:t>analysis</a:t>
            </a:r>
          </a:p>
          <a:p>
            <a:pPr algn="ctr">
              <a:defRPr/>
            </a:pPr>
            <a:r>
              <a:rPr lang="de-DE" b="1" baseline="0" dirty="0" smtClean="0">
                <a:solidFill>
                  <a:srgbClr val="FFEA18"/>
                </a:solidFill>
              </a:rPr>
              <a:t>Early cluster not sig. </a:t>
            </a:r>
            <a:r>
              <a:rPr lang="de-DE" b="1" baseline="0" dirty="0">
                <a:solidFill>
                  <a:srgbClr val="FFEA18"/>
                </a:solidFill>
              </a:rPr>
              <a:t>o</a:t>
            </a:r>
            <a:r>
              <a:rPr lang="de-DE" b="1" baseline="0" dirty="0" smtClean="0">
                <a:solidFill>
                  <a:srgbClr val="FFEA18"/>
                </a:solidFill>
              </a:rPr>
              <a:t>n 0.05 first level</a:t>
            </a:r>
            <a:endParaRPr lang="en-US" b="1" baseline="0" dirty="0">
              <a:solidFill>
                <a:srgbClr val="FFEA18"/>
              </a:solidFill>
            </a:endParaRPr>
          </a:p>
        </p:txBody>
      </p:sp>
      <p:pic>
        <p:nvPicPr>
          <p:cNvPr id="3" name="Picture 2" descr="Editor - F:\EmegsLatencyBias\EEG\TTest-Paired0.1NoiseShuffle\STATS\Cm-BatchFile.ptt-Pos-PS95-PC95-T0-1000-NoSR\Cm-BatchFile.ptt-Pos-PS95-PC95-T0-1000-NoSR-Np1000Nl5Nn5Md0Mp180Lr1Fb1LRs0FBs0Nc129.lo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2317" y="-171400"/>
            <a:ext cx="3045816" cy="6858000"/>
          </a:xfrm>
          <a:prstGeom prst="rect">
            <a:avLst/>
          </a:prstGeom>
        </p:spPr>
      </p:pic>
      <p:sp>
        <p:nvSpPr>
          <p:cNvPr id="10" name="Oval 9"/>
          <p:cNvSpPr/>
          <p:nvPr/>
        </p:nvSpPr>
        <p:spPr bwMode="auto">
          <a:xfrm>
            <a:off x="5612317" y="1218250"/>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3" name="Oval 12"/>
          <p:cNvSpPr/>
          <p:nvPr/>
        </p:nvSpPr>
        <p:spPr bwMode="auto">
          <a:xfrm>
            <a:off x="5495962" y="2741829"/>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2" name="Oval 11"/>
          <p:cNvSpPr/>
          <p:nvPr/>
        </p:nvSpPr>
        <p:spPr bwMode="auto">
          <a:xfrm>
            <a:off x="5292080" y="3756859"/>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pic>
        <p:nvPicPr>
          <p:cNvPr id="4" name="Picture 3" descr="emegs2d Dat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7787" y="1700808"/>
            <a:ext cx="5218267" cy="4608512"/>
          </a:xfrm>
          <a:prstGeom prst="rect">
            <a:avLst/>
          </a:prstGeom>
        </p:spPr>
      </p:pic>
    </p:spTree>
    <p:extLst>
      <p:ext uri="{BB962C8B-B14F-4D97-AF65-F5344CB8AC3E}">
        <p14:creationId xmlns:p14="http://schemas.microsoft.com/office/powerpoint/2010/main" val="23902560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93"/>
          <p:cNvSpPr>
            <a:spLocks noChangeArrowheads="1"/>
          </p:cNvSpPr>
          <p:nvPr/>
        </p:nvSpPr>
        <p:spPr bwMode="auto">
          <a:xfrm>
            <a:off x="191409" y="0"/>
            <a:ext cx="5420908" cy="1569660"/>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Cluster permutation of </a:t>
            </a:r>
            <a:r>
              <a:rPr lang="de-DE" b="1" baseline="0" dirty="0" smtClean="0">
                <a:solidFill>
                  <a:srgbClr val="FFEA18"/>
                </a:solidFill>
              </a:rPr>
              <a:t>10% </a:t>
            </a:r>
            <a:r>
              <a:rPr lang="de-DE" b="1" baseline="0" dirty="0" smtClean="0">
                <a:solidFill>
                  <a:srgbClr val="FFEA18"/>
                </a:solidFill>
              </a:rPr>
              <a:t>noisy data:</a:t>
            </a:r>
          </a:p>
          <a:p>
            <a:pPr algn="ctr">
              <a:defRPr/>
            </a:pPr>
            <a:r>
              <a:rPr lang="de-DE" b="1" baseline="0" dirty="0" smtClean="0">
                <a:solidFill>
                  <a:srgbClr val="FFEA18"/>
                </a:solidFill>
              </a:rPr>
              <a:t>late cluster only survives permutation</a:t>
            </a:r>
          </a:p>
          <a:p>
            <a:pPr algn="ctr">
              <a:defRPr/>
            </a:pPr>
            <a:r>
              <a:rPr lang="de-DE" b="1" baseline="0" dirty="0">
                <a:solidFill>
                  <a:srgbClr val="FFEA18"/>
                </a:solidFill>
              </a:rPr>
              <a:t>w</a:t>
            </a:r>
            <a:r>
              <a:rPr lang="de-DE" b="1" baseline="0" dirty="0" smtClean="0">
                <a:solidFill>
                  <a:srgbClr val="FFEA18"/>
                </a:solidFill>
              </a:rPr>
              <a:t>ith whole time interval </a:t>
            </a:r>
            <a:r>
              <a:rPr lang="de-DE" b="1" baseline="0" dirty="0" smtClean="0">
                <a:solidFill>
                  <a:srgbClr val="FFEA18"/>
                </a:solidFill>
              </a:rPr>
              <a:t>analysis</a:t>
            </a:r>
          </a:p>
          <a:p>
            <a:pPr algn="ctr">
              <a:defRPr/>
            </a:pPr>
            <a:r>
              <a:rPr lang="de-DE" b="1" baseline="0" dirty="0" smtClean="0">
                <a:solidFill>
                  <a:srgbClr val="FFEA18"/>
                </a:solidFill>
              </a:rPr>
              <a:t>Early cluster sig. </a:t>
            </a:r>
            <a:r>
              <a:rPr lang="de-DE" b="1" baseline="0" dirty="0">
                <a:solidFill>
                  <a:srgbClr val="FFEA18"/>
                </a:solidFill>
              </a:rPr>
              <a:t>o</a:t>
            </a:r>
            <a:r>
              <a:rPr lang="de-DE" b="1" baseline="0" dirty="0" smtClean="0">
                <a:solidFill>
                  <a:srgbClr val="FFEA18"/>
                </a:solidFill>
              </a:rPr>
              <a:t>n 0.1 first level</a:t>
            </a:r>
            <a:endParaRPr lang="en-US" b="1" baseline="0" dirty="0">
              <a:solidFill>
                <a:srgbClr val="FFEA18"/>
              </a:solidFill>
            </a:endParaRPr>
          </a:p>
        </p:txBody>
      </p:sp>
      <p:pic>
        <p:nvPicPr>
          <p:cNvPr id="2" name="Picture 1" descr="emegs2d Dat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799" y="1768310"/>
            <a:ext cx="5024189" cy="4437112"/>
          </a:xfrm>
          <a:prstGeom prst="rect">
            <a:avLst/>
          </a:prstGeom>
        </p:spPr>
      </p:pic>
      <p:pic>
        <p:nvPicPr>
          <p:cNvPr id="5" name="Picture 4" descr="Editor - F:\EmegsLatencyBias\EEG\TTest-Paired0.1NoiseShuffle\STATS\Cm-BatchFile.ptt-Pos-PS90-PC95-T0-1000-NoSR\Cm-BatchFile.ptt-Pos-PS90-PC95-T0-1000-NoSR-Np1000Nl5Nn5Md0Mp180Lr1Fb1LRs0FBs0Nc129.lo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95962" y="-39099"/>
            <a:ext cx="3045816" cy="6858000"/>
          </a:xfrm>
          <a:prstGeom prst="rect">
            <a:avLst/>
          </a:prstGeom>
        </p:spPr>
      </p:pic>
      <p:sp>
        <p:nvSpPr>
          <p:cNvPr id="10" name="Oval 9"/>
          <p:cNvSpPr/>
          <p:nvPr/>
        </p:nvSpPr>
        <p:spPr bwMode="auto">
          <a:xfrm>
            <a:off x="5612317" y="1218250"/>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3" name="Oval 12"/>
          <p:cNvSpPr/>
          <p:nvPr/>
        </p:nvSpPr>
        <p:spPr bwMode="auto">
          <a:xfrm>
            <a:off x="5495962" y="2741829"/>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2" name="Oval 11"/>
          <p:cNvSpPr/>
          <p:nvPr/>
        </p:nvSpPr>
        <p:spPr bwMode="auto">
          <a:xfrm>
            <a:off x="5313673" y="4232617"/>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Tree>
    <p:extLst>
      <p:ext uri="{BB962C8B-B14F-4D97-AF65-F5344CB8AC3E}">
        <p14:creationId xmlns:p14="http://schemas.microsoft.com/office/powerpoint/2010/main" val="66608189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93"/>
          <p:cNvSpPr>
            <a:spLocks noChangeArrowheads="1"/>
          </p:cNvSpPr>
          <p:nvPr/>
        </p:nvSpPr>
        <p:spPr bwMode="auto">
          <a:xfrm>
            <a:off x="470112" y="0"/>
            <a:ext cx="4863512" cy="1754326"/>
          </a:xfrm>
          <a:prstGeom prst="rect">
            <a:avLst/>
          </a:prstGeom>
          <a:noFill/>
          <a:ln w="9525">
            <a:noFill/>
            <a:miter lim="800000"/>
            <a:headEnd/>
            <a:tailEnd/>
          </a:ln>
          <a:effectLst/>
        </p:spPr>
        <p:txBody>
          <a:bodyPr wrap="none">
            <a:spAutoFit/>
          </a:bodyPr>
          <a:lstStyle/>
          <a:p>
            <a:pPr algn="ctr">
              <a:defRPr/>
            </a:pPr>
            <a:r>
              <a:rPr lang="de-DE" sz="1800" b="1" baseline="0" dirty="0" smtClean="0">
                <a:solidFill>
                  <a:srgbClr val="FFEA18"/>
                </a:solidFill>
              </a:rPr>
              <a:t>Cluster permutation of </a:t>
            </a:r>
            <a:r>
              <a:rPr lang="de-DE" sz="1800" b="1" baseline="0" dirty="0" smtClean="0">
                <a:solidFill>
                  <a:srgbClr val="FFEA18"/>
                </a:solidFill>
              </a:rPr>
              <a:t>10% </a:t>
            </a:r>
            <a:r>
              <a:rPr lang="de-DE" sz="1800" b="1" baseline="0" dirty="0" smtClean="0">
                <a:solidFill>
                  <a:srgbClr val="FFEA18"/>
                </a:solidFill>
              </a:rPr>
              <a:t>noisy data:</a:t>
            </a:r>
          </a:p>
          <a:p>
            <a:pPr algn="ctr">
              <a:defRPr/>
            </a:pPr>
            <a:r>
              <a:rPr lang="de-DE" sz="1800" b="1" baseline="0" dirty="0" smtClean="0">
                <a:solidFill>
                  <a:srgbClr val="FFEA18"/>
                </a:solidFill>
              </a:rPr>
              <a:t>late cluster only survives permutation</a:t>
            </a:r>
          </a:p>
          <a:p>
            <a:pPr algn="ctr">
              <a:defRPr/>
            </a:pPr>
            <a:r>
              <a:rPr lang="de-DE" sz="1800" b="1" baseline="0" dirty="0">
                <a:solidFill>
                  <a:srgbClr val="FFEA18"/>
                </a:solidFill>
              </a:rPr>
              <a:t>w</a:t>
            </a:r>
            <a:r>
              <a:rPr lang="de-DE" sz="1800" b="1" baseline="0" dirty="0" smtClean="0">
                <a:solidFill>
                  <a:srgbClr val="FFEA18"/>
                </a:solidFill>
              </a:rPr>
              <a:t>ith whole time interval </a:t>
            </a:r>
            <a:r>
              <a:rPr lang="de-DE" sz="1800" b="1" baseline="0" dirty="0" smtClean="0">
                <a:solidFill>
                  <a:srgbClr val="FFEA18"/>
                </a:solidFill>
              </a:rPr>
              <a:t>analysis</a:t>
            </a:r>
          </a:p>
          <a:p>
            <a:pPr algn="ctr">
              <a:defRPr/>
            </a:pPr>
            <a:r>
              <a:rPr lang="de-DE" sz="1800" b="1" baseline="0" dirty="0" smtClean="0">
                <a:solidFill>
                  <a:srgbClr val="FFEA18"/>
                </a:solidFill>
              </a:rPr>
              <a:t>Early cluster sig. </a:t>
            </a:r>
            <a:r>
              <a:rPr lang="de-DE" sz="1800" b="1" baseline="0" dirty="0">
                <a:solidFill>
                  <a:srgbClr val="FFEA18"/>
                </a:solidFill>
              </a:rPr>
              <a:t>o</a:t>
            </a:r>
            <a:r>
              <a:rPr lang="de-DE" sz="1800" b="1" baseline="0" dirty="0" smtClean="0">
                <a:solidFill>
                  <a:srgbClr val="FFEA18"/>
                </a:solidFill>
              </a:rPr>
              <a:t>n 0.1 first level</a:t>
            </a:r>
          </a:p>
          <a:p>
            <a:pPr algn="ctr">
              <a:defRPr/>
            </a:pPr>
            <a:r>
              <a:rPr lang="de-DE" sz="1800" b="1" baseline="0" dirty="0" smtClean="0">
                <a:solidFill>
                  <a:srgbClr val="FFEA18"/>
                </a:solidFill>
              </a:rPr>
              <a:t>Sequential rejection lowers critical cluster mass</a:t>
            </a:r>
          </a:p>
          <a:p>
            <a:pPr algn="ctr">
              <a:defRPr/>
            </a:pPr>
            <a:r>
              <a:rPr lang="de-DE" sz="1800" b="1" baseline="0" dirty="0" smtClean="0">
                <a:solidFill>
                  <a:srgbClr val="FFEA18"/>
                </a:solidFill>
              </a:rPr>
              <a:t>but still not sufficient to get early cluster sig. </a:t>
            </a:r>
            <a:endParaRPr lang="en-US" sz="1800" b="1" baseline="0" dirty="0">
              <a:solidFill>
                <a:srgbClr val="FFEA18"/>
              </a:solidFill>
            </a:endParaRPr>
          </a:p>
        </p:txBody>
      </p:sp>
      <p:pic>
        <p:nvPicPr>
          <p:cNvPr id="2" name="Picture 1" descr="emegs2d Dat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799" y="1768310"/>
            <a:ext cx="5024189" cy="4437112"/>
          </a:xfrm>
          <a:prstGeom prst="rect">
            <a:avLst/>
          </a:prstGeom>
        </p:spPr>
      </p:pic>
      <p:pic>
        <p:nvPicPr>
          <p:cNvPr id="3" name="Picture 2" descr="Editor - F:\EmegsLatencyBias\EEG\TTest-Paired0.1NoiseShuffle\STATS\Cm-BatchFile.ptt-Pos-PS90-PC95-T0-1000-SR2\Cm-BatchFile.ptt-Pos-PS90-PC95-T0-1000-SR2-Np1000Nl5Nn5Md0Mp180Lr1Fb1LRs0FBs0Nc129.lo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2948" y="-99392"/>
            <a:ext cx="3045816" cy="6858000"/>
          </a:xfrm>
          <a:prstGeom prst="rect">
            <a:avLst/>
          </a:prstGeom>
        </p:spPr>
      </p:pic>
      <p:sp>
        <p:nvSpPr>
          <p:cNvPr id="10" name="Oval 9"/>
          <p:cNvSpPr/>
          <p:nvPr/>
        </p:nvSpPr>
        <p:spPr bwMode="auto">
          <a:xfrm>
            <a:off x="5612317" y="1218250"/>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3" name="Oval 12"/>
          <p:cNvSpPr/>
          <p:nvPr/>
        </p:nvSpPr>
        <p:spPr bwMode="auto">
          <a:xfrm>
            <a:off x="5495962" y="2741829"/>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2" name="Oval 11"/>
          <p:cNvSpPr/>
          <p:nvPr/>
        </p:nvSpPr>
        <p:spPr bwMode="auto">
          <a:xfrm>
            <a:off x="5313673" y="4232617"/>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Tree>
    <p:extLst>
      <p:ext uri="{BB962C8B-B14F-4D97-AF65-F5344CB8AC3E}">
        <p14:creationId xmlns:p14="http://schemas.microsoft.com/office/powerpoint/2010/main" val="18322497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13"/>
          <p:cNvSpPr>
            <a:spLocks noChangeArrowheads="1"/>
          </p:cNvSpPr>
          <p:nvPr/>
        </p:nvSpPr>
        <p:spPr bwMode="auto">
          <a:xfrm>
            <a:off x="325049" y="6369894"/>
            <a:ext cx="2481770" cy="307777"/>
          </a:xfrm>
          <a:prstGeom prst="rect">
            <a:avLst/>
          </a:prstGeom>
          <a:noFill/>
          <a:ln w="19050">
            <a:noFill/>
            <a:miter lim="800000"/>
            <a:headEnd type="none" w="sm" len="sm"/>
            <a:tailEnd type="none" w="sm" len="sm"/>
          </a:ln>
        </p:spPr>
        <p:txBody>
          <a:bodyPr wrap="none">
            <a:spAutoFit/>
          </a:bodyPr>
          <a:lstStyle/>
          <a:p>
            <a:r>
              <a:rPr lang="de-DE" sz="1400" baseline="0" dirty="0" smtClean="0">
                <a:latin typeface="Times New Roman" pitchFamily="18" charset="0"/>
              </a:rPr>
              <a:t>Nichols </a:t>
            </a:r>
            <a:r>
              <a:rPr lang="de-DE" sz="1400" baseline="0" dirty="0">
                <a:latin typeface="Times New Roman" pitchFamily="18" charset="0"/>
              </a:rPr>
              <a:t>&amp; </a:t>
            </a:r>
            <a:r>
              <a:rPr lang="de-DE" sz="1400" baseline="0" dirty="0" smtClean="0">
                <a:latin typeface="Times New Roman" pitchFamily="18" charset="0"/>
              </a:rPr>
              <a:t>Holmes, HBM, 2001</a:t>
            </a:r>
            <a:endParaRPr lang="en-US" sz="1400" baseline="0" dirty="0">
              <a:latin typeface="Times New Roman" pitchFamily="18" charset="0"/>
            </a:endParaRPr>
          </a:p>
        </p:txBody>
      </p:sp>
      <p:sp>
        <p:nvSpPr>
          <p:cNvPr id="3" name="Rectangle 2"/>
          <p:cNvSpPr/>
          <p:nvPr/>
        </p:nvSpPr>
        <p:spPr>
          <a:xfrm>
            <a:off x="488607" y="265271"/>
            <a:ext cx="8352928" cy="1323439"/>
          </a:xfrm>
          <a:prstGeom prst="rect">
            <a:avLst/>
          </a:prstGeom>
        </p:spPr>
        <p:txBody>
          <a:bodyPr wrap="square">
            <a:spAutoFit/>
          </a:bodyPr>
          <a:lstStyle/>
          <a:p>
            <a:r>
              <a:rPr lang="en-US" dirty="0"/>
              <a:t>Suppose that </a:t>
            </a:r>
            <a:r>
              <a:rPr lang="en-US" dirty="0" smtClean="0"/>
              <a:t>conditions Active</a:t>
            </a:r>
            <a:r>
              <a:rPr lang="en-US" baseline="0" dirty="0" smtClean="0">
                <a:solidFill>
                  <a:srgbClr val="FF0000"/>
                </a:solidFill>
              </a:rPr>
              <a:t> </a:t>
            </a:r>
            <a:r>
              <a:rPr lang="en-US" dirty="0" smtClean="0">
                <a:solidFill>
                  <a:srgbClr val="FF0000"/>
                </a:solidFill>
              </a:rPr>
              <a:t>A </a:t>
            </a:r>
            <a:r>
              <a:rPr lang="en-US" dirty="0" smtClean="0"/>
              <a:t>and Rest </a:t>
            </a:r>
            <a:r>
              <a:rPr lang="en-US" dirty="0" smtClean="0">
                <a:solidFill>
                  <a:schemeClr val="tx1">
                    <a:lumMod val="75000"/>
                  </a:schemeClr>
                </a:solidFill>
              </a:rPr>
              <a:t>B</a:t>
            </a:r>
            <a:r>
              <a:rPr lang="en-US" dirty="0" smtClean="0"/>
              <a:t> were </a:t>
            </a:r>
            <a:r>
              <a:rPr lang="en-US" dirty="0"/>
              <a:t>presented </a:t>
            </a:r>
            <a:r>
              <a:rPr lang="en-US" dirty="0" smtClean="0"/>
              <a:t>alternately</a:t>
            </a:r>
            <a:r>
              <a:rPr lang="en-US" baseline="0" dirty="0" smtClean="0"/>
              <a:t> </a:t>
            </a:r>
            <a:r>
              <a:rPr lang="en-US" dirty="0" smtClean="0"/>
              <a:t>and </a:t>
            </a:r>
            <a:r>
              <a:rPr lang="en-US" dirty="0"/>
              <a:t>that</a:t>
            </a:r>
          </a:p>
          <a:p>
            <a:r>
              <a:rPr lang="en-US" dirty="0"/>
              <a:t>the observed </a:t>
            </a:r>
            <a:r>
              <a:rPr lang="en-US" dirty="0" smtClean="0"/>
              <a:t>ABABAB data </a:t>
            </a:r>
            <a:r>
              <a:rPr lang="en-US" dirty="0"/>
              <a:t>at </a:t>
            </a:r>
            <a:r>
              <a:rPr lang="en-US" dirty="0" smtClean="0"/>
              <a:t>one</a:t>
            </a:r>
            <a:r>
              <a:rPr lang="en-US" baseline="0" dirty="0" smtClean="0"/>
              <a:t> </a:t>
            </a:r>
            <a:r>
              <a:rPr lang="en-US" dirty="0" smtClean="0"/>
              <a:t>voxel </a:t>
            </a:r>
            <a:r>
              <a:rPr lang="en-US" dirty="0"/>
              <a:t>are </a:t>
            </a:r>
            <a:r>
              <a:rPr lang="en-US" dirty="0" smtClean="0"/>
              <a:t>{</a:t>
            </a:r>
            <a:r>
              <a:rPr lang="en-US" dirty="0" smtClean="0">
                <a:solidFill>
                  <a:srgbClr val="FF0000"/>
                </a:solidFill>
              </a:rPr>
              <a:t>103.00</a:t>
            </a:r>
            <a:r>
              <a:rPr lang="en-US" dirty="0" smtClean="0"/>
              <a:t>;</a:t>
            </a:r>
            <a:r>
              <a:rPr lang="en-US" baseline="0" dirty="0" smtClean="0"/>
              <a:t> </a:t>
            </a:r>
            <a:r>
              <a:rPr lang="en-US" dirty="0" smtClean="0">
                <a:solidFill>
                  <a:schemeClr val="tx1">
                    <a:lumMod val="75000"/>
                  </a:schemeClr>
                </a:solidFill>
              </a:rPr>
              <a:t>90.48</a:t>
            </a:r>
            <a:r>
              <a:rPr lang="en-US" dirty="0" smtClean="0"/>
              <a:t>; </a:t>
            </a:r>
            <a:r>
              <a:rPr lang="en-US" dirty="0" smtClean="0">
                <a:solidFill>
                  <a:srgbClr val="FF0000"/>
                </a:solidFill>
              </a:rPr>
              <a:t>99.93</a:t>
            </a:r>
            <a:r>
              <a:rPr lang="en-US" dirty="0" smtClean="0"/>
              <a:t>, </a:t>
            </a:r>
            <a:r>
              <a:rPr lang="en-US" dirty="0" smtClean="0">
                <a:solidFill>
                  <a:schemeClr val="tx1">
                    <a:lumMod val="75000"/>
                  </a:schemeClr>
                </a:solidFill>
              </a:rPr>
              <a:t>87.83</a:t>
            </a:r>
            <a:r>
              <a:rPr lang="en-US" dirty="0" smtClean="0"/>
              <a:t>,</a:t>
            </a:r>
            <a:r>
              <a:rPr lang="en-US" baseline="0" dirty="0" smtClean="0"/>
              <a:t> </a:t>
            </a:r>
            <a:r>
              <a:rPr lang="en-US" dirty="0" smtClean="0">
                <a:solidFill>
                  <a:srgbClr val="FF0000"/>
                </a:solidFill>
              </a:rPr>
              <a:t>99.76</a:t>
            </a:r>
            <a:r>
              <a:rPr lang="en-US" dirty="0" smtClean="0"/>
              <a:t>, </a:t>
            </a:r>
            <a:r>
              <a:rPr lang="en-US" dirty="0" smtClean="0">
                <a:solidFill>
                  <a:schemeClr val="tx1">
                    <a:lumMod val="75000"/>
                  </a:schemeClr>
                </a:solidFill>
              </a:rPr>
              <a:t>96.06</a:t>
            </a:r>
            <a:r>
              <a:rPr lang="en-US" dirty="0" smtClean="0"/>
              <a:t>}</a:t>
            </a:r>
          </a:p>
          <a:p>
            <a:endParaRPr lang="en-US" dirty="0" smtClean="0"/>
          </a:p>
          <a:p>
            <a:endParaRPr lang="en-US" dirty="0"/>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2" y="1640219"/>
            <a:ext cx="2281124" cy="417279"/>
          </a:xfrm>
          <a:prstGeom prst="rect">
            <a:avLst/>
          </a:prstGeom>
        </p:spPr>
      </p:pic>
      <p:sp>
        <p:nvSpPr>
          <p:cNvPr id="5" name="Rectangle 4"/>
          <p:cNvSpPr/>
          <p:nvPr/>
        </p:nvSpPr>
        <p:spPr>
          <a:xfrm>
            <a:off x="3291852" y="1621776"/>
            <a:ext cx="761747" cy="338554"/>
          </a:xfrm>
          <a:prstGeom prst="rect">
            <a:avLst/>
          </a:prstGeom>
        </p:spPr>
        <p:txBody>
          <a:bodyPr wrap="none">
            <a:spAutoFit/>
          </a:bodyPr>
          <a:lstStyle/>
          <a:p>
            <a:r>
              <a:rPr lang="de-DE" dirty="0" smtClean="0"/>
              <a:t>=  9.45</a:t>
            </a:r>
            <a:endParaRPr lang="en-US" dirty="0"/>
          </a:p>
        </p:txBody>
      </p:sp>
      <p:pic>
        <p:nvPicPr>
          <p:cNvPr id="6" name="Picture 5"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591" y="2523552"/>
            <a:ext cx="4515480" cy="1505160"/>
          </a:xfrm>
          <a:prstGeom prst="rect">
            <a:avLst/>
          </a:prstGeom>
        </p:spPr>
      </p:pic>
      <p:pic>
        <p:nvPicPr>
          <p:cNvPr id="7" name="Picture 6"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26394" y="1556792"/>
            <a:ext cx="4026277" cy="4221958"/>
          </a:xfrm>
          <a:prstGeom prst="rect">
            <a:avLst/>
          </a:prstGeom>
        </p:spPr>
      </p:pic>
      <p:sp>
        <p:nvSpPr>
          <p:cNvPr id="39" name="Rectangle 38"/>
          <p:cNvSpPr/>
          <p:nvPr/>
        </p:nvSpPr>
        <p:spPr>
          <a:xfrm>
            <a:off x="4978763" y="5939007"/>
            <a:ext cx="3973908" cy="584775"/>
          </a:xfrm>
          <a:prstGeom prst="rect">
            <a:avLst/>
          </a:prstGeom>
        </p:spPr>
        <p:txBody>
          <a:bodyPr wrap="none">
            <a:spAutoFit/>
          </a:bodyPr>
          <a:lstStyle/>
          <a:p>
            <a:r>
              <a:rPr lang="de-DE" dirty="0" smtClean="0"/>
              <a:t>The T-value for ABABAB is the highest of all</a:t>
            </a:r>
          </a:p>
          <a:p>
            <a:r>
              <a:rPr lang="de-DE" dirty="0" smtClean="0"/>
              <a:t>20 permutations, thus p = 1/20 = 0.05</a:t>
            </a:r>
            <a:endParaRPr lang="en-US" dirty="0"/>
          </a:p>
        </p:txBody>
      </p:sp>
      <p:pic>
        <p:nvPicPr>
          <p:cNvPr id="8" name="Picture 7"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6411" y="4250233"/>
            <a:ext cx="4508660" cy="1527575"/>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3"/>
          <p:cNvSpPr>
            <a:spLocks noChangeArrowheads="1"/>
          </p:cNvSpPr>
          <p:nvPr/>
        </p:nvSpPr>
        <p:spPr bwMode="auto">
          <a:xfrm>
            <a:off x="129987" y="119804"/>
            <a:ext cx="5527732" cy="1200329"/>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Cluster </a:t>
            </a:r>
            <a:r>
              <a:rPr lang="de-DE" b="1" baseline="0" dirty="0" smtClean="0">
                <a:solidFill>
                  <a:srgbClr val="FFEA18"/>
                </a:solidFill>
              </a:rPr>
              <a:t>permutation </a:t>
            </a:r>
            <a:r>
              <a:rPr lang="de-DE" b="1" baseline="0" dirty="0" smtClean="0">
                <a:solidFill>
                  <a:srgbClr val="FFEA18"/>
                </a:solidFill>
              </a:rPr>
              <a:t>of no-noise ANOVA</a:t>
            </a:r>
          </a:p>
          <a:p>
            <a:pPr algn="ctr">
              <a:defRPr/>
            </a:pPr>
            <a:r>
              <a:rPr lang="de-DE" b="1" baseline="0" dirty="0">
                <a:solidFill>
                  <a:srgbClr val="FFEA18"/>
                </a:solidFill>
              </a:rPr>
              <a:t>d</a:t>
            </a:r>
            <a:r>
              <a:rPr lang="de-DE" b="1" baseline="0" dirty="0" smtClean="0">
                <a:solidFill>
                  <a:srgbClr val="FFEA18"/>
                </a:solidFill>
              </a:rPr>
              <a:t>ata</a:t>
            </a:r>
            <a:r>
              <a:rPr lang="de-DE" b="1" baseline="0" dirty="0" smtClean="0">
                <a:solidFill>
                  <a:srgbClr val="FFEA18"/>
                </a:solidFill>
              </a:rPr>
              <a:t> </a:t>
            </a:r>
            <a:r>
              <a:rPr lang="de-DE" b="1" baseline="0" dirty="0" smtClean="0">
                <a:solidFill>
                  <a:srgbClr val="FFEA18"/>
                </a:solidFill>
              </a:rPr>
              <a:t>with whole time analysis </a:t>
            </a:r>
          </a:p>
          <a:p>
            <a:pPr algn="ctr">
              <a:defRPr/>
            </a:pPr>
            <a:r>
              <a:rPr lang="de-DE" b="1" baseline="0" dirty="0" smtClean="0">
                <a:solidFill>
                  <a:srgbClr val="FFEA18"/>
                </a:solidFill>
              </a:rPr>
              <a:t>a</a:t>
            </a:r>
            <a:r>
              <a:rPr lang="de-DE" b="1" baseline="0" dirty="0" smtClean="0">
                <a:solidFill>
                  <a:srgbClr val="FFEA18"/>
                </a:solidFill>
              </a:rPr>
              <a:t>lso enables </a:t>
            </a:r>
            <a:r>
              <a:rPr lang="de-DE" b="1" baseline="0" dirty="0" smtClean="0">
                <a:solidFill>
                  <a:srgbClr val="FFEA18"/>
                </a:solidFill>
              </a:rPr>
              <a:t>detection </a:t>
            </a:r>
            <a:r>
              <a:rPr lang="de-DE" b="1" baseline="0" dirty="0" smtClean="0">
                <a:solidFill>
                  <a:srgbClr val="FFEA18"/>
                </a:solidFill>
              </a:rPr>
              <a:t>of </a:t>
            </a:r>
            <a:r>
              <a:rPr lang="de-DE" b="1" baseline="0" dirty="0" smtClean="0">
                <a:solidFill>
                  <a:srgbClr val="FFEA18"/>
                </a:solidFill>
              </a:rPr>
              <a:t>early cluster</a:t>
            </a:r>
            <a:endParaRPr lang="en-US" b="1" baseline="0" dirty="0">
              <a:solidFill>
                <a:srgbClr val="FFEA18"/>
              </a:solidFill>
            </a:endParaRPr>
          </a:p>
        </p:txBody>
      </p:sp>
      <p:sp>
        <p:nvSpPr>
          <p:cNvPr id="13" name="Oval 12"/>
          <p:cNvSpPr/>
          <p:nvPr/>
        </p:nvSpPr>
        <p:spPr bwMode="auto">
          <a:xfrm>
            <a:off x="5724128" y="6165304"/>
            <a:ext cx="1512168" cy="476071"/>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de-DE" sz="2400" b="0" i="0" u="none" strike="noStrike" cap="none" normalizeH="0" baseline="-25000" dirty="0" smtClean="0">
                <a:ln>
                  <a:noFill/>
                </a:ln>
                <a:solidFill>
                  <a:schemeClr val="tx1"/>
                </a:solidFill>
                <a:effectLst/>
                <a:latin typeface="Palatino" pitchFamily="18" charset="0"/>
              </a:rPr>
              <a:t>c</a:t>
            </a:r>
            <a:endParaRPr kumimoji="0" lang="en-US" sz="2400" b="0" i="0" u="none" strike="noStrike" cap="none" normalizeH="0" baseline="-25000" dirty="0" smtClean="0">
              <a:ln>
                <a:noFill/>
              </a:ln>
              <a:solidFill>
                <a:schemeClr val="tx1"/>
              </a:solidFill>
              <a:effectLst/>
              <a:latin typeface="Palatino" pitchFamily="18" charset="0"/>
            </a:endParaRPr>
          </a:p>
        </p:txBody>
      </p:sp>
      <p:pic>
        <p:nvPicPr>
          <p:cNvPr id="3" name="Picture 2" descr="Editor - F:\EmegsLatencyBias\EEG\Anova-NoNoiseShuffle\STATS\Cm-AB-F-Pos-PS95-PC95-T0-1000-NoSR\Cm-AB-F-Pos-PS95-PC95-T0-1000-NoSR-Np1000Nl5Nn5Md0Mp180Lr1Fb1LRs0FBs0Nc129.lo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9434" y="-99392"/>
            <a:ext cx="4093840" cy="6858000"/>
          </a:xfrm>
          <a:prstGeom prst="rect">
            <a:avLst/>
          </a:prstGeom>
        </p:spPr>
      </p:pic>
      <p:sp>
        <p:nvSpPr>
          <p:cNvPr id="11" name="Oval 10"/>
          <p:cNvSpPr/>
          <p:nvPr/>
        </p:nvSpPr>
        <p:spPr bwMode="auto">
          <a:xfrm>
            <a:off x="5476066" y="1112898"/>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8" name="Oval 7"/>
          <p:cNvSpPr/>
          <p:nvPr/>
        </p:nvSpPr>
        <p:spPr bwMode="auto">
          <a:xfrm>
            <a:off x="5476066" y="3494916"/>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9" name="Oval 8"/>
          <p:cNvSpPr/>
          <p:nvPr/>
        </p:nvSpPr>
        <p:spPr bwMode="auto">
          <a:xfrm>
            <a:off x="5220072" y="4941168"/>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pic>
        <p:nvPicPr>
          <p:cNvPr id="5" name="Picture 4" descr="emegs2d Dat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093" y="1567476"/>
            <a:ext cx="5124634" cy="4525820"/>
          </a:xfrm>
          <a:prstGeom prst="rect">
            <a:avLst/>
          </a:prstGeom>
        </p:spPr>
      </p:pic>
      <p:pic>
        <p:nvPicPr>
          <p:cNvPr id="6" name="Picture 5" descr="Zoom Sensor 93: 093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1567476"/>
            <a:ext cx="1673928" cy="1573492"/>
          </a:xfrm>
          <a:prstGeom prst="rect">
            <a:avLst/>
          </a:prstGeom>
        </p:spPr>
      </p:pic>
      <p:sp>
        <p:nvSpPr>
          <p:cNvPr id="14" name="Rectangle 13"/>
          <p:cNvSpPr/>
          <p:nvPr/>
        </p:nvSpPr>
        <p:spPr>
          <a:xfrm>
            <a:off x="636149" y="2332950"/>
            <a:ext cx="1048685" cy="338554"/>
          </a:xfrm>
          <a:prstGeom prst="rect">
            <a:avLst/>
          </a:prstGeom>
        </p:spPr>
        <p:txBody>
          <a:bodyPr wrap="none">
            <a:spAutoFit/>
          </a:bodyPr>
          <a:lstStyle/>
          <a:p>
            <a:r>
              <a:rPr lang="en-US" dirty="0">
                <a:solidFill>
                  <a:schemeClr val="bg1"/>
                </a:solidFill>
              </a:rPr>
              <a:t>F=t</a:t>
            </a:r>
            <a:r>
              <a:rPr lang="en-US" sz="1600" baseline="30000" dirty="0">
                <a:solidFill>
                  <a:schemeClr val="bg1"/>
                </a:solidFill>
              </a:rPr>
              <a:t>2</a:t>
            </a:r>
            <a:r>
              <a:rPr lang="en-US" dirty="0">
                <a:solidFill>
                  <a:schemeClr val="bg1"/>
                </a:solidFill>
              </a:rPr>
              <a:t>=9.96</a:t>
            </a:r>
          </a:p>
        </p:txBody>
      </p:sp>
    </p:spTree>
    <p:extLst>
      <p:ext uri="{BB962C8B-B14F-4D97-AF65-F5344CB8AC3E}">
        <p14:creationId xmlns:p14="http://schemas.microsoft.com/office/powerpoint/2010/main" val="13545463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3"/>
          <p:cNvSpPr>
            <a:spLocks noChangeArrowheads="1"/>
          </p:cNvSpPr>
          <p:nvPr/>
        </p:nvSpPr>
        <p:spPr bwMode="auto">
          <a:xfrm>
            <a:off x="65867" y="119804"/>
            <a:ext cx="5655972" cy="1200329"/>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Cluster </a:t>
            </a:r>
            <a:r>
              <a:rPr lang="de-DE" b="1" baseline="0" dirty="0" smtClean="0">
                <a:solidFill>
                  <a:srgbClr val="FFEA18"/>
                </a:solidFill>
              </a:rPr>
              <a:t>permutation </a:t>
            </a:r>
            <a:r>
              <a:rPr lang="de-DE" b="1" baseline="0" dirty="0">
                <a:solidFill>
                  <a:srgbClr val="FFEA18"/>
                </a:solidFill>
              </a:rPr>
              <a:t>of 5% noisy </a:t>
            </a:r>
            <a:r>
              <a:rPr lang="de-DE" b="1" baseline="0" dirty="0" smtClean="0">
                <a:solidFill>
                  <a:srgbClr val="FFEA18"/>
                </a:solidFill>
              </a:rPr>
              <a:t>ANOVA</a:t>
            </a:r>
          </a:p>
          <a:p>
            <a:pPr algn="ctr">
              <a:defRPr/>
            </a:pPr>
            <a:r>
              <a:rPr lang="de-DE" b="1" baseline="0" dirty="0">
                <a:solidFill>
                  <a:srgbClr val="FFEA18"/>
                </a:solidFill>
              </a:rPr>
              <a:t>d</a:t>
            </a:r>
            <a:r>
              <a:rPr lang="de-DE" b="1" baseline="0" dirty="0" smtClean="0">
                <a:solidFill>
                  <a:srgbClr val="FFEA18"/>
                </a:solidFill>
              </a:rPr>
              <a:t>ata</a:t>
            </a:r>
            <a:r>
              <a:rPr lang="de-DE" b="1" baseline="0" dirty="0" smtClean="0">
                <a:solidFill>
                  <a:srgbClr val="FFEA18"/>
                </a:solidFill>
              </a:rPr>
              <a:t> </a:t>
            </a:r>
            <a:r>
              <a:rPr lang="de-DE" b="1" baseline="0" dirty="0" smtClean="0">
                <a:solidFill>
                  <a:srgbClr val="FFEA18"/>
                </a:solidFill>
              </a:rPr>
              <a:t>with whole time analysis </a:t>
            </a:r>
          </a:p>
          <a:p>
            <a:pPr algn="ctr">
              <a:defRPr/>
            </a:pPr>
            <a:r>
              <a:rPr lang="de-DE" b="1" baseline="0" dirty="0" smtClean="0">
                <a:solidFill>
                  <a:srgbClr val="FFEA18"/>
                </a:solidFill>
              </a:rPr>
              <a:t>a</a:t>
            </a:r>
            <a:r>
              <a:rPr lang="de-DE" b="1" baseline="0" dirty="0" smtClean="0">
                <a:solidFill>
                  <a:srgbClr val="FFEA18"/>
                </a:solidFill>
              </a:rPr>
              <a:t>lso enables </a:t>
            </a:r>
            <a:r>
              <a:rPr lang="de-DE" b="1" baseline="0" dirty="0" smtClean="0">
                <a:solidFill>
                  <a:srgbClr val="FFEA18"/>
                </a:solidFill>
              </a:rPr>
              <a:t>detection </a:t>
            </a:r>
            <a:r>
              <a:rPr lang="de-DE" b="1" baseline="0" dirty="0" smtClean="0">
                <a:solidFill>
                  <a:srgbClr val="FFEA18"/>
                </a:solidFill>
              </a:rPr>
              <a:t>of </a:t>
            </a:r>
            <a:r>
              <a:rPr lang="de-DE" b="1" baseline="0" dirty="0" smtClean="0">
                <a:solidFill>
                  <a:srgbClr val="FFEA18"/>
                </a:solidFill>
              </a:rPr>
              <a:t>early cluster</a:t>
            </a:r>
            <a:endParaRPr lang="en-US" b="1" baseline="0" dirty="0">
              <a:solidFill>
                <a:srgbClr val="FFEA18"/>
              </a:solidFill>
            </a:endParaRPr>
          </a:p>
        </p:txBody>
      </p:sp>
      <p:sp>
        <p:nvSpPr>
          <p:cNvPr id="13" name="Oval 12"/>
          <p:cNvSpPr/>
          <p:nvPr/>
        </p:nvSpPr>
        <p:spPr bwMode="auto">
          <a:xfrm>
            <a:off x="5724128" y="6165304"/>
            <a:ext cx="1512168" cy="476071"/>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de-DE" sz="2400" b="0" i="0" u="none" strike="noStrike" cap="none" normalizeH="0" baseline="-25000" dirty="0" smtClean="0">
                <a:ln>
                  <a:noFill/>
                </a:ln>
                <a:solidFill>
                  <a:schemeClr val="tx1"/>
                </a:solidFill>
                <a:effectLst/>
                <a:latin typeface="Palatino" pitchFamily="18" charset="0"/>
              </a:rPr>
              <a:t>c</a:t>
            </a:r>
            <a:endParaRPr kumimoji="0" lang="en-US" sz="2400" b="0" i="0" u="none" strike="noStrike" cap="none" normalizeH="0" baseline="-25000" dirty="0" smtClean="0">
              <a:ln>
                <a:noFill/>
              </a:ln>
              <a:solidFill>
                <a:schemeClr val="tx1"/>
              </a:solidFill>
              <a:effectLst/>
              <a:latin typeface="Palatino" pitchFamily="18" charset="0"/>
            </a:endParaRPr>
          </a:p>
        </p:txBody>
      </p:sp>
      <p:pic>
        <p:nvPicPr>
          <p:cNvPr id="2" name="Picture 1" descr="emegs2d Dat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987" y="1436934"/>
            <a:ext cx="5175706" cy="4570924"/>
          </a:xfrm>
          <a:prstGeom prst="rect">
            <a:avLst/>
          </a:prstGeom>
        </p:spPr>
      </p:pic>
      <p:pic>
        <p:nvPicPr>
          <p:cNvPr id="4" name="Picture 3" descr="Zoom Sensor 93: 093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1510850"/>
            <a:ext cx="1608689" cy="1512168"/>
          </a:xfrm>
          <a:prstGeom prst="rect">
            <a:avLst/>
          </a:prstGeom>
        </p:spPr>
      </p:pic>
      <p:sp>
        <p:nvSpPr>
          <p:cNvPr id="14" name="Rectangle 13"/>
          <p:cNvSpPr/>
          <p:nvPr/>
        </p:nvSpPr>
        <p:spPr>
          <a:xfrm>
            <a:off x="636149" y="2332950"/>
            <a:ext cx="1048685" cy="338554"/>
          </a:xfrm>
          <a:prstGeom prst="rect">
            <a:avLst/>
          </a:prstGeom>
        </p:spPr>
        <p:txBody>
          <a:bodyPr wrap="none">
            <a:spAutoFit/>
          </a:bodyPr>
          <a:lstStyle/>
          <a:p>
            <a:r>
              <a:rPr lang="en-US" dirty="0">
                <a:solidFill>
                  <a:schemeClr val="bg1"/>
                </a:solidFill>
              </a:rPr>
              <a:t>F=t</a:t>
            </a:r>
            <a:r>
              <a:rPr lang="en-US" sz="1600" baseline="30000" dirty="0">
                <a:solidFill>
                  <a:schemeClr val="bg1"/>
                </a:solidFill>
              </a:rPr>
              <a:t>2</a:t>
            </a:r>
            <a:r>
              <a:rPr lang="en-US" dirty="0">
                <a:solidFill>
                  <a:schemeClr val="bg1"/>
                </a:solidFill>
              </a:rPr>
              <a:t>=9.96</a:t>
            </a:r>
          </a:p>
        </p:txBody>
      </p:sp>
      <p:pic>
        <p:nvPicPr>
          <p:cNvPr id="7" name="Picture 6" descr="Editor - F:\EmegsLatencyBias\EEG\Anova-0.05NoiseShuffle\STATS\Cm-AB-F-Pos-PS95-PC95-T0-1000-NoSR\Cm-AB-F-Pos-PS95-PC95-T0-1000-NoSR-Np1000Nl5Nn5Md0Mp180Lr1Fb1LRs0FBs0Nc129.lo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3541" y="-23319"/>
            <a:ext cx="4093840" cy="6858000"/>
          </a:xfrm>
          <a:prstGeom prst="rect">
            <a:avLst/>
          </a:prstGeom>
        </p:spPr>
      </p:pic>
      <p:sp>
        <p:nvSpPr>
          <p:cNvPr id="11" name="Oval 10"/>
          <p:cNvSpPr/>
          <p:nvPr/>
        </p:nvSpPr>
        <p:spPr bwMode="auto">
          <a:xfrm>
            <a:off x="5476066" y="1112898"/>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8" name="Oval 7"/>
          <p:cNvSpPr/>
          <p:nvPr/>
        </p:nvSpPr>
        <p:spPr bwMode="auto">
          <a:xfrm>
            <a:off x="5333541" y="3537245"/>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9" name="Oval 8"/>
          <p:cNvSpPr/>
          <p:nvPr/>
        </p:nvSpPr>
        <p:spPr bwMode="auto">
          <a:xfrm>
            <a:off x="5305693" y="4941168"/>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Tree>
    <p:extLst>
      <p:ext uri="{BB962C8B-B14F-4D97-AF65-F5344CB8AC3E}">
        <p14:creationId xmlns:p14="http://schemas.microsoft.com/office/powerpoint/2010/main" val="155266135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3"/>
          <p:cNvSpPr>
            <a:spLocks noChangeArrowheads="1"/>
          </p:cNvSpPr>
          <p:nvPr/>
        </p:nvSpPr>
        <p:spPr bwMode="auto">
          <a:xfrm>
            <a:off x="326066" y="119804"/>
            <a:ext cx="5135572" cy="1569660"/>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Cluster </a:t>
            </a:r>
            <a:r>
              <a:rPr lang="de-DE" b="1" baseline="0" dirty="0" smtClean="0">
                <a:solidFill>
                  <a:srgbClr val="FFEA18"/>
                </a:solidFill>
              </a:rPr>
              <a:t>permutation </a:t>
            </a:r>
            <a:r>
              <a:rPr lang="de-DE" b="1" baseline="0" dirty="0">
                <a:solidFill>
                  <a:srgbClr val="FFEA18"/>
                </a:solidFill>
              </a:rPr>
              <a:t>of </a:t>
            </a:r>
            <a:r>
              <a:rPr lang="de-DE" b="1" baseline="0" dirty="0" smtClean="0">
                <a:solidFill>
                  <a:srgbClr val="FFEA18"/>
                </a:solidFill>
              </a:rPr>
              <a:t>10% </a:t>
            </a:r>
          </a:p>
          <a:p>
            <a:pPr algn="ctr">
              <a:defRPr/>
            </a:pPr>
            <a:r>
              <a:rPr lang="de-DE" b="1" baseline="0" dirty="0" smtClean="0">
                <a:solidFill>
                  <a:srgbClr val="FFEA18"/>
                </a:solidFill>
              </a:rPr>
              <a:t>noisy </a:t>
            </a:r>
            <a:r>
              <a:rPr lang="de-DE" b="1" baseline="0" dirty="0" smtClean="0">
                <a:solidFill>
                  <a:srgbClr val="FFEA18"/>
                </a:solidFill>
              </a:rPr>
              <a:t>ANOVA </a:t>
            </a:r>
            <a:r>
              <a:rPr lang="de-DE" b="1" baseline="0" dirty="0" smtClean="0">
                <a:solidFill>
                  <a:srgbClr val="FFEA18"/>
                </a:solidFill>
              </a:rPr>
              <a:t>d</a:t>
            </a:r>
            <a:r>
              <a:rPr lang="de-DE" b="1" baseline="0" dirty="0" smtClean="0">
                <a:solidFill>
                  <a:srgbClr val="FFEA18"/>
                </a:solidFill>
              </a:rPr>
              <a:t>ata</a:t>
            </a:r>
          </a:p>
          <a:p>
            <a:pPr algn="ctr">
              <a:defRPr/>
            </a:pPr>
            <a:r>
              <a:rPr lang="de-DE" b="1" baseline="0" dirty="0">
                <a:solidFill>
                  <a:srgbClr val="FFEA18"/>
                </a:solidFill>
              </a:rPr>
              <a:t>late cluster only survives permutation</a:t>
            </a:r>
          </a:p>
          <a:p>
            <a:pPr algn="ctr">
              <a:defRPr/>
            </a:pPr>
            <a:r>
              <a:rPr lang="de-DE" b="1" baseline="0" dirty="0">
                <a:solidFill>
                  <a:srgbClr val="FFEA18"/>
                </a:solidFill>
              </a:rPr>
              <a:t>with whole time interval analysis</a:t>
            </a:r>
            <a:endParaRPr lang="en-US" b="1" baseline="0" dirty="0">
              <a:solidFill>
                <a:srgbClr val="FFEA18"/>
              </a:solidFill>
            </a:endParaRPr>
          </a:p>
        </p:txBody>
      </p:sp>
      <p:sp>
        <p:nvSpPr>
          <p:cNvPr id="13" name="Oval 12"/>
          <p:cNvSpPr/>
          <p:nvPr/>
        </p:nvSpPr>
        <p:spPr bwMode="auto">
          <a:xfrm>
            <a:off x="5724128" y="6165304"/>
            <a:ext cx="1512168" cy="476071"/>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de-DE" sz="2400" b="0" i="0" u="none" strike="noStrike" cap="none" normalizeH="0" baseline="-25000" dirty="0" smtClean="0">
                <a:ln>
                  <a:noFill/>
                </a:ln>
                <a:solidFill>
                  <a:schemeClr val="tx1"/>
                </a:solidFill>
                <a:effectLst/>
                <a:latin typeface="Palatino" pitchFamily="18" charset="0"/>
              </a:rPr>
              <a:t>c</a:t>
            </a:r>
            <a:endParaRPr kumimoji="0" lang="en-US" sz="2400" b="0" i="0" u="none" strike="noStrike" cap="none" normalizeH="0" baseline="-25000" dirty="0" smtClean="0">
              <a:ln>
                <a:noFill/>
              </a:ln>
              <a:solidFill>
                <a:schemeClr val="tx1"/>
              </a:solidFill>
              <a:effectLst/>
              <a:latin typeface="Palatino" pitchFamily="18" charset="0"/>
            </a:endParaRPr>
          </a:p>
        </p:txBody>
      </p:sp>
      <p:pic>
        <p:nvPicPr>
          <p:cNvPr id="12" name="Picture 11" descr="emegs2d Data:"/>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087" y="1916832"/>
            <a:ext cx="4951810" cy="4373191"/>
          </a:xfrm>
          <a:prstGeom prst="rect">
            <a:avLst/>
          </a:prstGeom>
        </p:spPr>
      </p:pic>
      <p:pic>
        <p:nvPicPr>
          <p:cNvPr id="5" name="Picture 4" descr="Zoom Sensor 93: 093   "/>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8641" y="2043972"/>
            <a:ext cx="1410763" cy="1326117"/>
          </a:xfrm>
          <a:prstGeom prst="rect">
            <a:avLst/>
          </a:prstGeom>
        </p:spPr>
      </p:pic>
      <p:sp>
        <p:nvSpPr>
          <p:cNvPr id="14" name="Rectangle 13"/>
          <p:cNvSpPr/>
          <p:nvPr/>
        </p:nvSpPr>
        <p:spPr>
          <a:xfrm>
            <a:off x="589679" y="2281917"/>
            <a:ext cx="1048685" cy="338554"/>
          </a:xfrm>
          <a:prstGeom prst="rect">
            <a:avLst/>
          </a:prstGeom>
        </p:spPr>
        <p:txBody>
          <a:bodyPr wrap="none">
            <a:spAutoFit/>
          </a:bodyPr>
          <a:lstStyle/>
          <a:p>
            <a:r>
              <a:rPr lang="en-US" dirty="0">
                <a:solidFill>
                  <a:schemeClr val="bg1"/>
                </a:solidFill>
              </a:rPr>
              <a:t>F=t</a:t>
            </a:r>
            <a:r>
              <a:rPr lang="en-US" sz="1600" baseline="30000" dirty="0">
                <a:solidFill>
                  <a:schemeClr val="bg1"/>
                </a:solidFill>
              </a:rPr>
              <a:t>2</a:t>
            </a:r>
            <a:r>
              <a:rPr lang="en-US" dirty="0">
                <a:solidFill>
                  <a:schemeClr val="bg1"/>
                </a:solidFill>
              </a:rPr>
              <a:t>=9.96</a:t>
            </a:r>
          </a:p>
        </p:txBody>
      </p:sp>
      <p:pic>
        <p:nvPicPr>
          <p:cNvPr id="15" name="Picture 14" descr="Editor - F:\EmegsLatencyBias\EEG\Anova-0.1NoiseShuffle2\STATS\Cm-AB-F-Pos-PS95-PC95-T0-1000-NoSR\Cm-AB-F-Pos-PS95-PC95-T0-1000-NoSR-Np1000Nl5Nn5Md0Mp180Lr1Fb1LRs0FBs0Nc129.lo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6922" y="-171400"/>
            <a:ext cx="3157169" cy="6858000"/>
          </a:xfrm>
          <a:prstGeom prst="rect">
            <a:avLst/>
          </a:prstGeom>
        </p:spPr>
      </p:pic>
      <p:sp>
        <p:nvSpPr>
          <p:cNvPr id="11" name="Oval 10"/>
          <p:cNvSpPr/>
          <p:nvPr/>
        </p:nvSpPr>
        <p:spPr bwMode="auto">
          <a:xfrm>
            <a:off x="5500386" y="963265"/>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8" name="Oval 7"/>
          <p:cNvSpPr/>
          <p:nvPr/>
        </p:nvSpPr>
        <p:spPr bwMode="auto">
          <a:xfrm>
            <a:off x="5360451" y="2664184"/>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9" name="Oval 8"/>
          <p:cNvSpPr/>
          <p:nvPr/>
        </p:nvSpPr>
        <p:spPr bwMode="auto">
          <a:xfrm>
            <a:off x="5292080" y="4140349"/>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Tree>
    <p:extLst>
      <p:ext uri="{BB962C8B-B14F-4D97-AF65-F5344CB8AC3E}">
        <p14:creationId xmlns:p14="http://schemas.microsoft.com/office/powerpoint/2010/main" val="30513624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3"/>
          <p:cNvSpPr>
            <a:spLocks noChangeArrowheads="1"/>
          </p:cNvSpPr>
          <p:nvPr/>
        </p:nvSpPr>
        <p:spPr bwMode="auto">
          <a:xfrm>
            <a:off x="-45061" y="119804"/>
            <a:ext cx="5877828" cy="1569660"/>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Cluster </a:t>
            </a:r>
            <a:r>
              <a:rPr lang="de-DE" b="1" baseline="0" dirty="0" smtClean="0">
                <a:solidFill>
                  <a:srgbClr val="FFEA18"/>
                </a:solidFill>
              </a:rPr>
              <a:t>permutation </a:t>
            </a:r>
            <a:r>
              <a:rPr lang="de-DE" b="1" baseline="0" dirty="0">
                <a:solidFill>
                  <a:srgbClr val="FFEA18"/>
                </a:solidFill>
              </a:rPr>
              <a:t>of </a:t>
            </a:r>
            <a:r>
              <a:rPr lang="de-DE" b="1" baseline="0" dirty="0" smtClean="0">
                <a:solidFill>
                  <a:srgbClr val="FFEA18"/>
                </a:solidFill>
              </a:rPr>
              <a:t>10% </a:t>
            </a:r>
          </a:p>
          <a:p>
            <a:pPr algn="ctr">
              <a:defRPr/>
            </a:pPr>
            <a:r>
              <a:rPr lang="de-DE" b="1" baseline="0" dirty="0" smtClean="0">
                <a:solidFill>
                  <a:srgbClr val="FFEA18"/>
                </a:solidFill>
              </a:rPr>
              <a:t>noisy </a:t>
            </a:r>
            <a:r>
              <a:rPr lang="de-DE" b="1" baseline="0" dirty="0" smtClean="0">
                <a:solidFill>
                  <a:srgbClr val="FFEA18"/>
                </a:solidFill>
              </a:rPr>
              <a:t>ANOVA </a:t>
            </a:r>
            <a:r>
              <a:rPr lang="de-DE" b="1" baseline="0" dirty="0" smtClean="0">
                <a:solidFill>
                  <a:srgbClr val="FFEA18"/>
                </a:solidFill>
              </a:rPr>
              <a:t>d</a:t>
            </a:r>
            <a:r>
              <a:rPr lang="de-DE" b="1" baseline="0" dirty="0" smtClean="0">
                <a:solidFill>
                  <a:srgbClr val="FFEA18"/>
                </a:solidFill>
              </a:rPr>
              <a:t>ata and sequential rejection</a:t>
            </a:r>
          </a:p>
          <a:p>
            <a:pPr algn="ctr">
              <a:defRPr/>
            </a:pPr>
            <a:r>
              <a:rPr lang="de-DE" b="1" baseline="0" dirty="0" smtClean="0">
                <a:solidFill>
                  <a:srgbClr val="FFEA18"/>
                </a:solidFill>
              </a:rPr>
              <a:t>early clusters survives </a:t>
            </a:r>
            <a:r>
              <a:rPr lang="de-DE" b="1" baseline="0" dirty="0">
                <a:solidFill>
                  <a:srgbClr val="FFEA18"/>
                </a:solidFill>
              </a:rPr>
              <a:t>permutation</a:t>
            </a:r>
          </a:p>
          <a:p>
            <a:pPr algn="ctr">
              <a:defRPr/>
            </a:pPr>
            <a:r>
              <a:rPr lang="de-DE" b="1" baseline="0" dirty="0">
                <a:solidFill>
                  <a:srgbClr val="FFEA18"/>
                </a:solidFill>
              </a:rPr>
              <a:t>with whole time interval analysis</a:t>
            </a:r>
            <a:endParaRPr lang="en-US" b="1" baseline="0" dirty="0">
              <a:solidFill>
                <a:srgbClr val="FFEA18"/>
              </a:solidFill>
            </a:endParaRPr>
          </a:p>
        </p:txBody>
      </p:sp>
      <p:sp>
        <p:nvSpPr>
          <p:cNvPr id="13" name="Oval 12"/>
          <p:cNvSpPr/>
          <p:nvPr/>
        </p:nvSpPr>
        <p:spPr bwMode="auto">
          <a:xfrm>
            <a:off x="5724128" y="6165304"/>
            <a:ext cx="1512168" cy="476071"/>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de-DE" sz="2400" b="0" i="0" u="none" strike="noStrike" cap="none" normalizeH="0" baseline="-25000" dirty="0" smtClean="0">
                <a:ln>
                  <a:noFill/>
                </a:ln>
                <a:solidFill>
                  <a:schemeClr val="tx1"/>
                </a:solidFill>
                <a:effectLst/>
                <a:latin typeface="Palatino" pitchFamily="18" charset="0"/>
              </a:rPr>
              <a:t>c</a:t>
            </a:r>
            <a:endParaRPr kumimoji="0" lang="en-US" sz="2400" b="0" i="0" u="none" strike="noStrike" cap="none" normalizeH="0" baseline="-25000" dirty="0" smtClean="0">
              <a:ln>
                <a:noFill/>
              </a:ln>
              <a:solidFill>
                <a:schemeClr val="tx1"/>
              </a:solidFill>
              <a:effectLst/>
              <a:latin typeface="Palatino" pitchFamily="18" charset="0"/>
            </a:endParaRPr>
          </a:p>
        </p:txBody>
      </p:sp>
      <p:pic>
        <p:nvPicPr>
          <p:cNvPr id="2" name="Picture 1" descr="Editor - F:\EmegsLatencyBias\EEG\Anova-0.1NoiseShuffle2\STATS\Cm-AB-F-Pos-PS95-PC95-T0-1000-SR2\Cm-AB-F-Pos-PS95-PC95-T0-1000-SR2-Np1000Nl5Nn5Md0Mp180Lr1Fb1LRs0FBs0Nc129.lo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9897" y="-58911"/>
            <a:ext cx="3157169" cy="6858000"/>
          </a:xfrm>
          <a:prstGeom prst="rect">
            <a:avLst/>
          </a:prstGeom>
        </p:spPr>
      </p:pic>
      <p:pic>
        <p:nvPicPr>
          <p:cNvPr id="3" name="Picture 2" descr="emegs2d Dat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491" y="1881520"/>
            <a:ext cx="5143460" cy="4542446"/>
          </a:xfrm>
          <a:prstGeom prst="rect">
            <a:avLst/>
          </a:prstGeom>
        </p:spPr>
      </p:pic>
      <p:pic>
        <p:nvPicPr>
          <p:cNvPr id="5" name="Picture 4" descr="Zoom Sensor 93: 093   "/>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8641" y="2043972"/>
            <a:ext cx="1410763" cy="1326117"/>
          </a:xfrm>
          <a:prstGeom prst="rect">
            <a:avLst/>
          </a:prstGeom>
        </p:spPr>
      </p:pic>
      <p:sp>
        <p:nvSpPr>
          <p:cNvPr id="14" name="Rectangle 13"/>
          <p:cNvSpPr/>
          <p:nvPr/>
        </p:nvSpPr>
        <p:spPr>
          <a:xfrm>
            <a:off x="589679" y="2281917"/>
            <a:ext cx="1048685" cy="338554"/>
          </a:xfrm>
          <a:prstGeom prst="rect">
            <a:avLst/>
          </a:prstGeom>
        </p:spPr>
        <p:txBody>
          <a:bodyPr wrap="none">
            <a:spAutoFit/>
          </a:bodyPr>
          <a:lstStyle/>
          <a:p>
            <a:r>
              <a:rPr lang="en-US" dirty="0">
                <a:solidFill>
                  <a:schemeClr val="bg1"/>
                </a:solidFill>
              </a:rPr>
              <a:t>F=t</a:t>
            </a:r>
            <a:r>
              <a:rPr lang="en-US" sz="1600" baseline="30000" dirty="0">
                <a:solidFill>
                  <a:schemeClr val="bg1"/>
                </a:solidFill>
              </a:rPr>
              <a:t>2</a:t>
            </a:r>
            <a:r>
              <a:rPr lang="en-US" dirty="0">
                <a:solidFill>
                  <a:schemeClr val="bg1"/>
                </a:solidFill>
              </a:rPr>
              <a:t>=9.96</a:t>
            </a:r>
          </a:p>
        </p:txBody>
      </p:sp>
      <p:sp>
        <p:nvSpPr>
          <p:cNvPr id="11" name="Oval 10"/>
          <p:cNvSpPr/>
          <p:nvPr/>
        </p:nvSpPr>
        <p:spPr bwMode="auto">
          <a:xfrm>
            <a:off x="5580112" y="1278030"/>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8" name="Oval 7"/>
          <p:cNvSpPr/>
          <p:nvPr/>
        </p:nvSpPr>
        <p:spPr bwMode="auto">
          <a:xfrm>
            <a:off x="5582495" y="3153849"/>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9" name="Oval 8"/>
          <p:cNvSpPr/>
          <p:nvPr/>
        </p:nvSpPr>
        <p:spPr bwMode="auto">
          <a:xfrm>
            <a:off x="5627656" y="4052847"/>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
        <p:nvSpPr>
          <p:cNvPr id="16" name="Oval 15"/>
          <p:cNvSpPr/>
          <p:nvPr/>
        </p:nvSpPr>
        <p:spPr bwMode="auto">
          <a:xfrm>
            <a:off x="5427235" y="5984211"/>
            <a:ext cx="2520280" cy="648072"/>
          </a:xfrm>
          <a:prstGeom prst="ellipse">
            <a:avLst/>
          </a:prstGeom>
          <a:noFill/>
          <a:ln w="38100" cap="flat" cmpd="sng" algn="ctr">
            <a:solidFill>
              <a:srgbClr val="FF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25000" smtClean="0">
              <a:ln>
                <a:noFill/>
              </a:ln>
              <a:solidFill>
                <a:schemeClr val="tx1"/>
              </a:solidFill>
              <a:effectLst/>
              <a:latin typeface="Palatino" pitchFamily="18" charset="0"/>
            </a:endParaRPr>
          </a:p>
        </p:txBody>
      </p:sp>
    </p:spTree>
    <p:extLst>
      <p:ext uri="{BB962C8B-B14F-4D97-AF65-F5344CB8AC3E}">
        <p14:creationId xmlns:p14="http://schemas.microsoft.com/office/powerpoint/2010/main" val="78434040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93"/>
          <p:cNvSpPr>
            <a:spLocks noChangeArrowheads="1"/>
          </p:cNvSpPr>
          <p:nvPr/>
        </p:nvSpPr>
        <p:spPr bwMode="auto">
          <a:xfrm>
            <a:off x="269498" y="188640"/>
            <a:ext cx="8917891" cy="1200329"/>
          </a:xfrm>
          <a:prstGeom prst="rect">
            <a:avLst/>
          </a:prstGeom>
          <a:noFill/>
          <a:ln w="9525">
            <a:noFill/>
            <a:miter lim="800000"/>
            <a:headEnd/>
            <a:tailEnd/>
          </a:ln>
          <a:effectLst/>
        </p:spPr>
        <p:txBody>
          <a:bodyPr wrap="none">
            <a:spAutoFit/>
          </a:bodyPr>
          <a:lstStyle/>
          <a:p>
            <a:pPr algn="ctr">
              <a:defRPr/>
            </a:pPr>
            <a:r>
              <a:rPr lang="de-DE" b="1" baseline="0" dirty="0" smtClean="0">
                <a:solidFill>
                  <a:srgbClr val="FFEA18"/>
                </a:solidFill>
              </a:rPr>
              <a:t>This „latency bias“ - i.e. masking of smaller cluster by dominating </a:t>
            </a:r>
          </a:p>
          <a:p>
            <a:pPr algn="ctr">
              <a:defRPr/>
            </a:pPr>
            <a:r>
              <a:rPr lang="de-DE" b="1" baseline="0" dirty="0" smtClean="0">
                <a:solidFill>
                  <a:srgbClr val="FFEA18"/>
                </a:solidFill>
              </a:rPr>
              <a:t>bigger cluster - depends on relative length, relative amplitude </a:t>
            </a:r>
          </a:p>
          <a:p>
            <a:pPr algn="ctr">
              <a:defRPr/>
            </a:pPr>
            <a:r>
              <a:rPr lang="de-DE" b="1" baseline="0" dirty="0">
                <a:solidFill>
                  <a:srgbClr val="FFEA18"/>
                </a:solidFill>
              </a:rPr>
              <a:t>of small versus </a:t>
            </a:r>
            <a:r>
              <a:rPr lang="de-DE" b="1" baseline="0" dirty="0" smtClean="0">
                <a:solidFill>
                  <a:srgbClr val="FFEA18"/>
                </a:solidFill>
              </a:rPr>
              <a:t>big cluster as well as S/N</a:t>
            </a:r>
            <a:endParaRPr lang="en-US" b="1" baseline="0" dirty="0">
              <a:solidFill>
                <a:srgbClr val="FFEA18"/>
              </a:solidFill>
            </a:endParaRPr>
          </a:p>
        </p:txBody>
      </p:sp>
      <p:pic>
        <p:nvPicPr>
          <p:cNvPr id="6" name="Graphic 20"/>
          <p:cNvPicPr/>
          <p:nvPr/>
        </p:nvPicPr>
        <p:blipFill>
          <a:blip r:embed="rId2" cstate="print">
            <a:extLst>
              <a:ext uri="{28A0092B-C50C-407E-A947-70E740481C1C}">
                <a14:useLocalDpi xmlns:a14="http://schemas.microsoft.com/office/drawing/2010/main" val="0"/>
              </a:ext>
              <a:ext uri="{96DAC541-7B7A-43D3-8B79-37D633B846F1}">
                <asvg:svgBlip xmlns:lc="http://schemas.openxmlformats.org/drawingml/2006/lockedCanvas" xmlns=""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aink="http://schemas.microsoft.com/office/drawing/2016/ink" xmlns:am3d="http://schemas.microsoft.com/office/drawing/2017/model3d" xmlns:o="urn:schemas-microsoft-com:office:office" xmlns:v="urn:schemas-microsoft-com:vml" xmlns:w10="urn:schemas-microsoft-com:office:word" xmlns:w="http://schemas.openxmlformats.org/wordprocessingml/2006/main" xmlns:w16cid="http://schemas.microsoft.com/office/word/2016/wordml/cid" xmlns:asvg="http://schemas.microsoft.com/office/drawing/2016/SVG/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mc="http://schemas.openxmlformats.org/markup-compatibility/2006" xmlns:cx1="http://schemas.microsoft.com/office/drawing/2015/9/8/chartex" xmlns:cx="http://schemas.microsoft.com/office/drawing/2014/chartex" xmlns:wpc="http://schemas.microsoft.com/office/word/2010/wordprocessingCanvas" r:embed="rId34"/>
              </a:ext>
            </a:extLst>
          </a:blip>
          <a:stretch>
            <a:fillRect/>
          </a:stretch>
        </p:blipFill>
        <p:spPr>
          <a:xfrm>
            <a:off x="683568" y="1484784"/>
            <a:ext cx="7776864" cy="5010943"/>
          </a:xfrm>
          <a:prstGeom prst="rect">
            <a:avLst/>
          </a:prstGeom>
        </p:spPr>
      </p:pic>
    </p:spTree>
    <p:extLst>
      <p:ext uri="{BB962C8B-B14F-4D97-AF65-F5344CB8AC3E}">
        <p14:creationId xmlns:p14="http://schemas.microsoft.com/office/powerpoint/2010/main" val="32264005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16632"/>
            <a:ext cx="8280920" cy="4278094"/>
          </a:xfrm>
          <a:prstGeom prst="rect">
            <a:avLst/>
          </a:prstGeom>
        </p:spPr>
        <p:txBody>
          <a:bodyPr wrap="square">
            <a:spAutoFit/>
          </a:bodyPr>
          <a:lstStyle/>
          <a:p>
            <a:r>
              <a:rPr lang="en-US" dirty="0">
                <a:latin typeface="Calibri" panose="020F0502020204030204" pitchFamily="34" charset="0"/>
              </a:rPr>
              <a:t>The step-down test described here is a sequentially </a:t>
            </a:r>
            <a:r>
              <a:rPr lang="en-US" dirty="0" err="1">
                <a:latin typeface="Calibri" panose="020F0502020204030204" pitchFamily="34" charset="0"/>
              </a:rPr>
              <a:t>rejective</a:t>
            </a:r>
            <a:r>
              <a:rPr lang="en-US" dirty="0">
                <a:latin typeface="Calibri" panose="020F0502020204030204" pitchFamily="34" charset="0"/>
              </a:rPr>
              <a:t> test (see Holm, 1979), adapted to the current application of </a:t>
            </a:r>
            <a:r>
              <a:rPr lang="en-US" dirty="0" err="1">
                <a:latin typeface="Calibri" panose="020F0502020204030204" pitchFamily="34" charset="0"/>
              </a:rPr>
              <a:t>randomisation</a:t>
            </a:r>
            <a:r>
              <a:rPr lang="en-US" dirty="0">
                <a:latin typeface="Calibri" panose="020F0502020204030204" pitchFamily="34" charset="0"/>
              </a:rPr>
              <a:t> testing. Starting with the intracerebral voxels, the p value for the maximal statistic is computed as described. If this p value is greater than a, the omnibus hypothesis is accepted. Otherwise, the voxel with maximum statistic is declared as activated and the test is repeated on the remaining voxels, possibly rejecting the null hypotheses for the voxel with maximal value in this reduced set of voxels. This is repeated until a test rejects no further voxel hypothesis, at which stage the sequence of tests stops. Thus, activated voxels are identified, cut out, and the remainder of the volume of interest </a:t>
            </a:r>
            <a:r>
              <a:rPr lang="en-US" dirty="0" err="1">
                <a:latin typeface="Calibri" panose="020F0502020204030204" pitchFamily="34" charset="0"/>
              </a:rPr>
              <a:t>analysed</a:t>
            </a:r>
            <a:r>
              <a:rPr lang="en-US" dirty="0">
                <a:latin typeface="Calibri" panose="020F0502020204030204" pitchFamily="34" charset="0"/>
              </a:rPr>
              <a:t>, the process iterating until no more activated voxels are found.</a:t>
            </a:r>
          </a:p>
          <a:p>
            <a:endParaRPr lang="en-US" dirty="0" smtClean="0">
              <a:latin typeface="Calibri" panose="020F0502020204030204" pitchFamily="34" charset="0"/>
            </a:endParaRPr>
          </a:p>
          <a:p>
            <a:r>
              <a:rPr lang="en-US" dirty="0" smtClean="0">
                <a:latin typeface="Calibri" panose="020F0502020204030204" pitchFamily="34" charset="0"/>
              </a:rPr>
              <a:t>From:</a:t>
            </a:r>
            <a:endParaRPr lang="en-US" dirty="0">
              <a:latin typeface="Calibri" panose="020F0502020204030204" pitchFamily="34" charset="0"/>
            </a:endParaRPr>
          </a:p>
          <a:p>
            <a:r>
              <a:rPr lang="en-US" dirty="0">
                <a:latin typeface="Calibri" panose="020F0502020204030204" pitchFamily="34" charset="0"/>
              </a:rPr>
              <a:t>Nonparametric Analysis of Statistic Images from Functional Mapping Experiments </a:t>
            </a:r>
            <a:br>
              <a:rPr lang="en-US" dirty="0">
                <a:latin typeface="Calibri" panose="020F0502020204030204" pitchFamily="34" charset="0"/>
              </a:rPr>
            </a:br>
            <a:r>
              <a:rPr lang="en-US" dirty="0">
                <a:latin typeface="Calibri" panose="020F0502020204030204" pitchFamily="34" charset="0"/>
              </a:rPr>
              <a:t>A. P. Holmes, *R. C. Blair, HJ. D. G. Watson, </a:t>
            </a:r>
            <a:r>
              <a:rPr lang="en-US" dirty="0" smtClean="0">
                <a:latin typeface="Calibri" panose="020F0502020204030204" pitchFamily="34" charset="0"/>
              </a:rPr>
              <a:t>and </a:t>
            </a:r>
            <a:r>
              <a:rPr lang="en-US" dirty="0">
                <a:latin typeface="Calibri" panose="020F0502020204030204" pitchFamily="34" charset="0"/>
              </a:rPr>
              <a:t>I. Ford </a:t>
            </a:r>
          </a:p>
          <a:p>
            <a:endParaRPr lang="en-US" dirty="0">
              <a:solidFill>
                <a:srgbClr val="000000"/>
              </a:solidFill>
              <a:latin typeface="Calibri" panose="020F0502020204030204" pitchFamily="34" charset="0"/>
            </a:endParaRPr>
          </a:p>
          <a:p>
            <a:r>
              <a:rPr lang="en-US" dirty="0" smtClean="0">
                <a:latin typeface="Calibri" panose="020F0502020204030204" pitchFamily="34" charset="0"/>
              </a:rPr>
              <a:t>Holm </a:t>
            </a:r>
            <a:r>
              <a:rPr lang="en-US" dirty="0">
                <a:latin typeface="Calibri" panose="020F0502020204030204" pitchFamily="34" charset="0"/>
              </a:rPr>
              <a:t>S (1979) A simple sequentially </a:t>
            </a:r>
            <a:r>
              <a:rPr lang="en-US" dirty="0" err="1">
                <a:latin typeface="Calibri" panose="020F0502020204030204" pitchFamily="34" charset="0"/>
              </a:rPr>
              <a:t>rejective</a:t>
            </a:r>
            <a:r>
              <a:rPr lang="en-US" dirty="0">
                <a:latin typeface="Calibri" panose="020F0502020204030204" pitchFamily="34" charset="0"/>
              </a:rPr>
              <a:t> multiple test procedure. </a:t>
            </a:r>
            <a:r>
              <a:rPr lang="en-US" dirty="0" err="1">
                <a:latin typeface="Calibri" panose="020F0502020204030204" pitchFamily="34" charset="0"/>
              </a:rPr>
              <a:t>Scand</a:t>
            </a:r>
            <a:r>
              <a:rPr lang="en-US" dirty="0">
                <a:latin typeface="Calibri" panose="020F0502020204030204" pitchFamily="34" charset="0"/>
              </a:rPr>
              <a:t> J Statist 6:54--70 </a:t>
            </a:r>
            <a:endParaRPr lang="en-US" dirty="0" smtClean="0">
              <a:latin typeface="Calibri" panose="020F0502020204030204" pitchFamily="34" charset="0"/>
            </a:endParaRPr>
          </a:p>
          <a:p>
            <a:endParaRPr lang="de-DE" b="0" i="0" u="none" strike="noStrike" dirty="0">
              <a:effectLst/>
              <a:latin typeface="Calibri" panose="020F0502020204030204" pitchFamily="34" charset="0"/>
            </a:endParaRPr>
          </a:p>
          <a:p>
            <a:endParaRPr lang="de-DE" dirty="0" smtClean="0">
              <a:latin typeface="Calibri" panose="020F0502020204030204" pitchFamily="34" charset="0"/>
            </a:endParaRPr>
          </a:p>
        </p:txBody>
      </p:sp>
    </p:spTree>
    <p:extLst>
      <p:ext uri="{BB962C8B-B14F-4D97-AF65-F5344CB8AC3E}">
        <p14:creationId xmlns:p14="http://schemas.microsoft.com/office/powerpoint/2010/main" val="22309086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116632"/>
            <a:ext cx="8280920" cy="3293209"/>
          </a:xfrm>
          <a:prstGeom prst="rect">
            <a:avLst/>
          </a:prstGeom>
        </p:spPr>
        <p:txBody>
          <a:bodyPr wrap="square">
            <a:spAutoFit/>
          </a:bodyPr>
          <a:lstStyle/>
          <a:p>
            <a:r>
              <a:rPr lang="de-DE" sz="3200" dirty="0">
                <a:latin typeface="Calibri" panose="020F0502020204030204" pitchFamily="34" charset="0"/>
              </a:rPr>
              <a:t>In case of extreme differences in cluster sizes and/or small S/N</a:t>
            </a:r>
            <a:r>
              <a:rPr lang="de-DE" sz="3200" baseline="0" dirty="0">
                <a:latin typeface="Calibri" panose="020F0502020204030204" pitchFamily="34" charset="0"/>
              </a:rPr>
              <a:t> </a:t>
            </a:r>
            <a:r>
              <a:rPr lang="de-DE" sz="3200" dirty="0">
                <a:latin typeface="Calibri" panose="020F0502020204030204" pitchFamily="34" charset="0"/>
              </a:rPr>
              <a:t>even the step down procedure might not suffice as the </a:t>
            </a:r>
            <a:r>
              <a:rPr lang="de-DE" sz="3200" dirty="0" smtClean="0">
                <a:latin typeface="Calibri" panose="020F0502020204030204" pitchFamily="34" charset="0"/>
              </a:rPr>
              <a:t>corona around </a:t>
            </a:r>
            <a:r>
              <a:rPr lang="de-DE" sz="3200" dirty="0">
                <a:latin typeface="Calibri" panose="020F0502020204030204" pitchFamily="34" charset="0"/>
              </a:rPr>
              <a:t>the significant cluster might still dominate the image.</a:t>
            </a:r>
          </a:p>
          <a:p>
            <a:endParaRPr lang="de-DE" sz="3200" dirty="0" smtClean="0">
              <a:latin typeface="Calibri" panose="020F0502020204030204" pitchFamily="34" charset="0"/>
            </a:endParaRPr>
          </a:p>
          <a:p>
            <a:r>
              <a:rPr lang="de-DE" sz="3200" dirty="0" smtClean="0">
                <a:latin typeface="Calibri" panose="020F0502020204030204" pitchFamily="34" charset="0"/>
              </a:rPr>
              <a:t>In </a:t>
            </a:r>
            <a:r>
              <a:rPr lang="de-DE" sz="3200" dirty="0">
                <a:latin typeface="Calibri" panose="020F0502020204030204" pitchFamily="34" charset="0"/>
              </a:rPr>
              <a:t>this case one could reduce the </a:t>
            </a:r>
            <a:r>
              <a:rPr lang="de-DE" sz="3200" dirty="0" smtClean="0">
                <a:latin typeface="Calibri" panose="020F0502020204030204" pitchFamily="34" charset="0"/>
              </a:rPr>
              <a:t>corona </a:t>
            </a:r>
            <a:r>
              <a:rPr lang="de-DE" sz="3200" dirty="0">
                <a:latin typeface="Calibri" panose="020F0502020204030204" pitchFamily="34" charset="0"/>
              </a:rPr>
              <a:t>size:</a:t>
            </a:r>
          </a:p>
          <a:p>
            <a:r>
              <a:rPr lang="de-DE" sz="3200" dirty="0">
                <a:latin typeface="Calibri" panose="020F0502020204030204" pitchFamily="34" charset="0"/>
              </a:rPr>
              <a:t>Increase the </a:t>
            </a:r>
            <a:r>
              <a:rPr lang="de-DE" sz="3200" dirty="0" smtClean="0">
                <a:latin typeface="Calibri" panose="020F0502020204030204" pitchFamily="34" charset="0"/>
              </a:rPr>
              <a:t>extension </a:t>
            </a:r>
            <a:r>
              <a:rPr lang="de-DE" sz="3200" dirty="0">
                <a:latin typeface="Calibri" panose="020F0502020204030204" pitchFamily="34" charset="0"/>
              </a:rPr>
              <a:t>of the mask of the </a:t>
            </a:r>
            <a:r>
              <a:rPr lang="de-DE" sz="3200" dirty="0" smtClean="0">
                <a:latin typeface="Calibri" panose="020F0502020204030204" pitchFamily="34" charset="0"/>
              </a:rPr>
              <a:t>previous </a:t>
            </a:r>
            <a:r>
              <a:rPr lang="de-DE" sz="3200" dirty="0">
                <a:latin typeface="Calibri" panose="020F0502020204030204" pitchFamily="34" charset="0"/>
              </a:rPr>
              <a:t>cluster by using a reduced significance threshold e.g. cluster level p &lt; 0.05 but cluster</a:t>
            </a:r>
            <a:r>
              <a:rPr lang="de-DE" sz="3200" baseline="0" dirty="0">
                <a:latin typeface="Calibri" panose="020F0502020204030204" pitchFamily="34" charset="0"/>
              </a:rPr>
              <a:t> </a:t>
            </a:r>
            <a:r>
              <a:rPr lang="de-DE" sz="3200" dirty="0">
                <a:latin typeface="Calibri" panose="020F0502020204030204" pitchFamily="34" charset="0"/>
              </a:rPr>
              <a:t>rejection level p &lt; </a:t>
            </a:r>
            <a:r>
              <a:rPr lang="de-DE" sz="3200" dirty="0" smtClean="0">
                <a:latin typeface="Calibri" panose="020F0502020204030204" pitchFamily="34" charset="0"/>
              </a:rPr>
              <a:t>0.2 (here Sequential Rejcetion Factor = 4)</a:t>
            </a:r>
            <a:endParaRPr lang="en-US" sz="3200" dirty="0">
              <a:latin typeface="Calibri" panose="020F0502020204030204" pitchFamily="34" charset="0"/>
            </a:endParaRPr>
          </a:p>
          <a:p>
            <a:endParaRPr lang="de-DE" dirty="0" smtClean="0">
              <a:latin typeface="Calibri" panose="020F0502020204030204" pitchFamily="34" charset="0"/>
            </a:endParaRPr>
          </a:p>
        </p:txBody>
      </p:sp>
    </p:spTree>
    <p:extLst>
      <p:ext uri="{BB962C8B-B14F-4D97-AF65-F5344CB8AC3E}">
        <p14:creationId xmlns:p14="http://schemas.microsoft.com/office/powerpoint/2010/main" val="21014336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13"/>
          <p:cNvSpPr>
            <a:spLocks noChangeArrowheads="1"/>
          </p:cNvSpPr>
          <p:nvPr/>
        </p:nvSpPr>
        <p:spPr bwMode="auto">
          <a:xfrm>
            <a:off x="325049" y="6369894"/>
            <a:ext cx="2481770" cy="307777"/>
          </a:xfrm>
          <a:prstGeom prst="rect">
            <a:avLst/>
          </a:prstGeom>
          <a:noFill/>
          <a:ln w="19050">
            <a:noFill/>
            <a:miter lim="800000"/>
            <a:headEnd type="none" w="sm" len="sm"/>
            <a:tailEnd type="none" w="sm" len="sm"/>
          </a:ln>
        </p:spPr>
        <p:txBody>
          <a:bodyPr wrap="none">
            <a:spAutoFit/>
          </a:bodyPr>
          <a:lstStyle/>
          <a:p>
            <a:r>
              <a:rPr lang="de-DE" sz="1400" baseline="0" dirty="0" smtClean="0">
                <a:latin typeface="Times New Roman" pitchFamily="18" charset="0"/>
              </a:rPr>
              <a:t>Nichols </a:t>
            </a:r>
            <a:r>
              <a:rPr lang="de-DE" sz="1400" baseline="0" dirty="0">
                <a:latin typeface="Times New Roman" pitchFamily="18" charset="0"/>
              </a:rPr>
              <a:t>&amp; </a:t>
            </a:r>
            <a:r>
              <a:rPr lang="de-DE" sz="1400" baseline="0" dirty="0" smtClean="0">
                <a:latin typeface="Times New Roman" pitchFamily="18" charset="0"/>
              </a:rPr>
              <a:t>Holmes, HBM, 2001</a:t>
            </a:r>
            <a:endParaRPr lang="en-US" sz="1400" baseline="0" dirty="0">
              <a:latin typeface="Times New Roman" pitchFamily="18" charset="0"/>
            </a:endParaRPr>
          </a:p>
        </p:txBody>
      </p:sp>
      <p:sp>
        <p:nvSpPr>
          <p:cNvPr id="3" name="Rectangle 2"/>
          <p:cNvSpPr/>
          <p:nvPr/>
        </p:nvSpPr>
        <p:spPr>
          <a:xfrm>
            <a:off x="611560" y="116632"/>
            <a:ext cx="8352928" cy="3293209"/>
          </a:xfrm>
          <a:prstGeom prst="rect">
            <a:avLst/>
          </a:prstGeom>
        </p:spPr>
        <p:txBody>
          <a:bodyPr wrap="square">
            <a:spAutoFit/>
          </a:bodyPr>
          <a:lstStyle/>
          <a:p>
            <a:r>
              <a:rPr lang="en-US" dirty="0" smtClean="0"/>
              <a:t>With alpha=0-05 and 1,000 </a:t>
            </a:r>
            <a:r>
              <a:rPr lang="en-US" dirty="0" err="1" smtClean="0"/>
              <a:t>labelings</a:t>
            </a:r>
            <a:r>
              <a:rPr lang="en-US" dirty="0" smtClean="0"/>
              <a:t>, 1,000 x 0.95 = 950, so the 950th largest max STCS is the significance threshold:</a:t>
            </a:r>
            <a:r>
              <a:rPr lang="en-US" dirty="0"/>
              <a:t> </a:t>
            </a:r>
            <a:r>
              <a:rPr lang="en-US" dirty="0" smtClean="0"/>
              <a:t>for the correctly </a:t>
            </a:r>
            <a:r>
              <a:rPr lang="en-US" dirty="0"/>
              <a:t>labeled data the max STCS is </a:t>
            </a:r>
            <a:r>
              <a:rPr lang="en-US" dirty="0" smtClean="0"/>
              <a:t>3,101</a:t>
            </a:r>
            <a:r>
              <a:rPr lang="en-US" baseline="0" dirty="0" smtClean="0"/>
              <a:t> </a:t>
            </a:r>
            <a:r>
              <a:rPr lang="en-US" dirty="0" smtClean="0"/>
              <a:t>voxels.</a:t>
            </a:r>
          </a:p>
          <a:p>
            <a:endParaRPr lang="de-DE" dirty="0"/>
          </a:p>
          <a:p>
            <a:r>
              <a:rPr lang="en-US" dirty="0"/>
              <a:t>Only five </a:t>
            </a:r>
            <a:r>
              <a:rPr lang="en-US" dirty="0" err="1"/>
              <a:t>labelings</a:t>
            </a:r>
            <a:r>
              <a:rPr lang="en-US" dirty="0"/>
              <a:t> </a:t>
            </a:r>
            <a:r>
              <a:rPr lang="en-US" dirty="0" smtClean="0"/>
              <a:t>yield</a:t>
            </a:r>
            <a:r>
              <a:rPr lang="en-US" baseline="0" dirty="0" smtClean="0"/>
              <a:t> </a:t>
            </a:r>
            <a:r>
              <a:rPr lang="en-US" dirty="0" smtClean="0"/>
              <a:t>max </a:t>
            </a:r>
            <a:r>
              <a:rPr lang="en-US" dirty="0"/>
              <a:t>equal to or larger than 3,101, so the P-value </a:t>
            </a:r>
            <a:r>
              <a:rPr lang="en-US" dirty="0" smtClean="0"/>
              <a:t>for</a:t>
            </a:r>
            <a:r>
              <a:rPr lang="en-US" baseline="0" dirty="0" smtClean="0"/>
              <a:t> </a:t>
            </a:r>
            <a:r>
              <a:rPr lang="en-US" dirty="0" smtClean="0"/>
              <a:t>the </a:t>
            </a:r>
            <a:r>
              <a:rPr lang="en-US" dirty="0"/>
              <a:t>experiment </a:t>
            </a:r>
            <a:r>
              <a:rPr lang="en-US" dirty="0" smtClean="0"/>
              <a:t>is</a:t>
            </a:r>
            <a:r>
              <a:rPr lang="en-US" baseline="0" dirty="0"/>
              <a:t> </a:t>
            </a:r>
            <a:r>
              <a:rPr lang="en-US" dirty="0" smtClean="0"/>
              <a:t>5/1,000 = 0.005. </a:t>
            </a:r>
            <a:r>
              <a:rPr lang="en-US" dirty="0"/>
              <a:t>The 95th </a:t>
            </a:r>
            <a:r>
              <a:rPr lang="en-US" dirty="0" smtClean="0"/>
              <a:t>percentile is </a:t>
            </a:r>
            <a:r>
              <a:rPr lang="en-US" dirty="0"/>
              <a:t>462, </a:t>
            </a:r>
            <a:r>
              <a:rPr lang="en-US" dirty="0" smtClean="0"/>
              <a:t>so </a:t>
            </a:r>
            <a:r>
              <a:rPr lang="en-US" dirty="0"/>
              <a:t>any </a:t>
            </a:r>
            <a:r>
              <a:rPr lang="en-US" dirty="0" err="1"/>
              <a:t>suprathreshold</a:t>
            </a:r>
            <a:r>
              <a:rPr lang="en-US" dirty="0"/>
              <a:t> clusters with size greater</a:t>
            </a:r>
          </a:p>
          <a:p>
            <a:r>
              <a:rPr lang="en-US" dirty="0"/>
              <a:t>than 462 voxels can be declared significant at </a:t>
            </a:r>
            <a:r>
              <a:rPr lang="en-US" dirty="0" smtClean="0"/>
              <a:t>level</a:t>
            </a:r>
            <a:r>
              <a:rPr lang="en-US" baseline="0" dirty="0" smtClean="0"/>
              <a:t> </a:t>
            </a:r>
            <a:r>
              <a:rPr lang="en-US" dirty="0" smtClean="0"/>
              <a:t>0.05. Two cluster with</a:t>
            </a:r>
            <a:r>
              <a:rPr lang="en-US" baseline="0" dirty="0" smtClean="0"/>
              <a:t> </a:t>
            </a:r>
            <a:r>
              <a:rPr lang="en-US" dirty="0" smtClean="0"/>
              <a:t>3,101 </a:t>
            </a:r>
            <a:r>
              <a:rPr lang="en-US" dirty="0"/>
              <a:t>and</a:t>
            </a:r>
          </a:p>
          <a:p>
            <a:r>
              <a:rPr lang="en-US" dirty="0"/>
              <a:t>1,716 voxels in size, with P-values of 0.005 and </a:t>
            </a:r>
            <a:r>
              <a:rPr lang="en-US" dirty="0" smtClean="0"/>
              <a:t>0.015,</a:t>
            </a:r>
            <a:r>
              <a:rPr lang="en-US" baseline="0" dirty="0" smtClean="0"/>
              <a:t> </a:t>
            </a:r>
            <a:r>
              <a:rPr lang="en-US" dirty="0" smtClean="0"/>
              <a:t>respectively.</a:t>
            </a:r>
            <a:endParaRPr lang="en-US" dirty="0"/>
          </a:p>
          <a:p>
            <a:endParaRPr lang="en-US" dirty="0"/>
          </a:p>
          <a:p>
            <a:endParaRPr lang="en-US" dirty="0"/>
          </a:p>
          <a:p>
            <a:endParaRPr lang="en-US" dirty="0"/>
          </a:p>
          <a:p>
            <a:endParaRPr lang="en-US" dirty="0"/>
          </a:p>
        </p:txBody>
      </p:sp>
      <p:pic>
        <p:nvPicPr>
          <p:cNvPr id="2" name="Picture 1"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48" y="2564904"/>
            <a:ext cx="6192688" cy="3701852"/>
          </a:xfrm>
          <a:prstGeom prst="rect">
            <a:avLst/>
          </a:prstGeom>
        </p:spPr>
      </p:pic>
    </p:spTree>
    <p:extLst>
      <p:ext uri="{BB962C8B-B14F-4D97-AF65-F5344CB8AC3E}">
        <p14:creationId xmlns:p14="http://schemas.microsoft.com/office/powerpoint/2010/main" val="4174863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13"/>
          <p:cNvSpPr>
            <a:spLocks noChangeArrowheads="1"/>
          </p:cNvSpPr>
          <p:nvPr/>
        </p:nvSpPr>
        <p:spPr bwMode="auto">
          <a:xfrm>
            <a:off x="325049" y="6369894"/>
            <a:ext cx="2481770" cy="307777"/>
          </a:xfrm>
          <a:prstGeom prst="rect">
            <a:avLst/>
          </a:prstGeom>
          <a:noFill/>
          <a:ln w="19050">
            <a:noFill/>
            <a:miter lim="800000"/>
            <a:headEnd type="none" w="sm" len="sm"/>
            <a:tailEnd type="none" w="sm" len="sm"/>
          </a:ln>
        </p:spPr>
        <p:txBody>
          <a:bodyPr wrap="none">
            <a:spAutoFit/>
          </a:bodyPr>
          <a:lstStyle/>
          <a:p>
            <a:r>
              <a:rPr lang="de-DE" sz="1400" baseline="0" dirty="0" smtClean="0">
                <a:latin typeface="Times New Roman" pitchFamily="18" charset="0"/>
              </a:rPr>
              <a:t>Nichols </a:t>
            </a:r>
            <a:r>
              <a:rPr lang="de-DE" sz="1400" baseline="0" dirty="0">
                <a:latin typeface="Times New Roman" pitchFamily="18" charset="0"/>
              </a:rPr>
              <a:t>&amp; </a:t>
            </a:r>
            <a:r>
              <a:rPr lang="de-DE" sz="1400" baseline="0" dirty="0" smtClean="0">
                <a:latin typeface="Times New Roman" pitchFamily="18" charset="0"/>
              </a:rPr>
              <a:t>Holmes, HBM, 2001</a:t>
            </a:r>
            <a:endParaRPr lang="en-US" sz="1400" baseline="0" dirty="0">
              <a:latin typeface="Times New Roman" pitchFamily="18" charset="0"/>
            </a:endParaRPr>
          </a:p>
        </p:txBody>
      </p:sp>
      <p:sp>
        <p:nvSpPr>
          <p:cNvPr id="3" name="Rectangle 2"/>
          <p:cNvSpPr/>
          <p:nvPr/>
        </p:nvSpPr>
        <p:spPr>
          <a:xfrm>
            <a:off x="107504" y="476672"/>
            <a:ext cx="3024336" cy="3662541"/>
          </a:xfrm>
          <a:prstGeom prst="rect">
            <a:avLst/>
          </a:prstGeom>
        </p:spPr>
        <p:txBody>
          <a:bodyPr wrap="square">
            <a:spAutoFit/>
          </a:bodyPr>
          <a:lstStyle/>
          <a:p>
            <a:r>
              <a:rPr lang="en-US" dirty="0" smtClean="0"/>
              <a:t>Critical threshold of nonparametric test is 8.40.</a:t>
            </a:r>
          </a:p>
          <a:p>
            <a:endParaRPr lang="de-DE" dirty="0"/>
          </a:p>
          <a:p>
            <a:r>
              <a:rPr lang="en-US" dirty="0"/>
              <a:t>For a t-statistic image of 43,724 voxels of size 2 </a:t>
            </a:r>
            <a:r>
              <a:rPr lang="en-US" dirty="0" smtClean="0"/>
              <a:t>x 2 </a:t>
            </a:r>
            <a:r>
              <a:rPr lang="en-US" dirty="0"/>
              <a:t>x</a:t>
            </a:r>
            <a:r>
              <a:rPr lang="en-US" dirty="0" smtClean="0"/>
              <a:t> </a:t>
            </a:r>
            <a:r>
              <a:rPr lang="en-US" dirty="0"/>
              <a:t>4 mm, with an estimated smoothness of 7.8 </a:t>
            </a:r>
            <a:r>
              <a:rPr lang="en-US" dirty="0" smtClean="0"/>
              <a:t>x</a:t>
            </a:r>
            <a:endParaRPr lang="en-US" dirty="0"/>
          </a:p>
          <a:p>
            <a:r>
              <a:rPr lang="en-US" dirty="0"/>
              <a:t>8.7 </a:t>
            </a:r>
            <a:r>
              <a:rPr lang="en-US" dirty="0" smtClean="0"/>
              <a:t>x </a:t>
            </a:r>
            <a:r>
              <a:rPr lang="en-US" dirty="0"/>
              <a:t>8.7 </a:t>
            </a:r>
            <a:r>
              <a:rPr lang="en-US" dirty="0" smtClean="0"/>
              <a:t>mm, </a:t>
            </a:r>
            <a:r>
              <a:rPr lang="en-US" dirty="0"/>
              <a:t>the </a:t>
            </a:r>
            <a:r>
              <a:rPr lang="en-US" dirty="0" smtClean="0"/>
              <a:t>parametric</a:t>
            </a:r>
            <a:r>
              <a:rPr lang="en-US" baseline="0" dirty="0" smtClean="0"/>
              <a:t> </a:t>
            </a:r>
            <a:r>
              <a:rPr lang="en-US" dirty="0" smtClean="0"/>
              <a:t>theory </a:t>
            </a:r>
            <a:r>
              <a:rPr lang="en-US" dirty="0"/>
              <a:t>gives a 5% </a:t>
            </a:r>
            <a:r>
              <a:rPr lang="en-US" dirty="0" smtClean="0"/>
              <a:t>level</a:t>
            </a:r>
            <a:r>
              <a:rPr lang="en-US" baseline="0" dirty="0"/>
              <a:t> </a:t>
            </a:r>
            <a:r>
              <a:rPr lang="en-US" dirty="0" smtClean="0"/>
              <a:t>critical threshold of 11.07 significantly higher than the corresponding nonparametric threshold.</a:t>
            </a:r>
            <a:endParaRPr lang="en-US" dirty="0"/>
          </a:p>
          <a:p>
            <a:endParaRPr lang="en-US" dirty="0"/>
          </a:p>
          <a:p>
            <a:endParaRPr lang="en-US" dirty="0"/>
          </a:p>
        </p:txBody>
      </p:sp>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3847" y="116632"/>
            <a:ext cx="5700007" cy="3197564"/>
          </a:xfrm>
          <a:prstGeom prst="rect">
            <a:avLst/>
          </a:prstGeom>
        </p:spPr>
      </p:pic>
      <p:pic>
        <p:nvPicPr>
          <p:cNvPr id="8" name="Picture 7"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3848" y="3394185"/>
            <a:ext cx="5691235" cy="3248671"/>
          </a:xfrm>
          <a:prstGeom prst="rect">
            <a:avLst/>
          </a:prstGeom>
        </p:spPr>
      </p:pic>
    </p:spTree>
    <p:extLst>
      <p:ext uri="{BB962C8B-B14F-4D97-AF65-F5344CB8AC3E}">
        <p14:creationId xmlns:p14="http://schemas.microsoft.com/office/powerpoint/2010/main" val="13347261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13"/>
          <p:cNvSpPr>
            <a:spLocks noChangeArrowheads="1"/>
          </p:cNvSpPr>
          <p:nvPr/>
        </p:nvSpPr>
        <p:spPr bwMode="auto">
          <a:xfrm>
            <a:off x="325049" y="6369894"/>
            <a:ext cx="2481770" cy="307777"/>
          </a:xfrm>
          <a:prstGeom prst="rect">
            <a:avLst/>
          </a:prstGeom>
          <a:noFill/>
          <a:ln w="19050">
            <a:noFill/>
            <a:miter lim="800000"/>
            <a:headEnd type="none" w="sm" len="sm"/>
            <a:tailEnd type="none" w="sm" len="sm"/>
          </a:ln>
        </p:spPr>
        <p:txBody>
          <a:bodyPr wrap="none">
            <a:spAutoFit/>
          </a:bodyPr>
          <a:lstStyle/>
          <a:p>
            <a:r>
              <a:rPr lang="de-DE" sz="1400" baseline="0" dirty="0" smtClean="0">
                <a:latin typeface="Times New Roman" pitchFamily="18" charset="0"/>
              </a:rPr>
              <a:t>Nichols </a:t>
            </a:r>
            <a:r>
              <a:rPr lang="de-DE" sz="1400" baseline="0" dirty="0">
                <a:latin typeface="Times New Roman" pitchFamily="18" charset="0"/>
              </a:rPr>
              <a:t>&amp; </a:t>
            </a:r>
            <a:r>
              <a:rPr lang="de-DE" sz="1400" baseline="0" dirty="0" smtClean="0">
                <a:latin typeface="Times New Roman" pitchFamily="18" charset="0"/>
              </a:rPr>
              <a:t>Holmes, HBM, 2001</a:t>
            </a:r>
            <a:endParaRPr lang="en-US" sz="1400" baseline="0" dirty="0">
              <a:latin typeface="Times New Roman" pitchFamily="18" charset="0"/>
            </a:endParaRPr>
          </a:p>
        </p:txBody>
      </p:sp>
      <p:sp>
        <p:nvSpPr>
          <p:cNvPr id="3" name="Rectangle 2"/>
          <p:cNvSpPr/>
          <p:nvPr/>
        </p:nvSpPr>
        <p:spPr>
          <a:xfrm>
            <a:off x="611560" y="116632"/>
            <a:ext cx="8352928" cy="2431435"/>
          </a:xfrm>
          <a:prstGeom prst="rect">
            <a:avLst/>
          </a:prstGeom>
        </p:spPr>
        <p:txBody>
          <a:bodyPr wrap="square">
            <a:spAutoFit/>
          </a:bodyPr>
          <a:lstStyle/>
          <a:p>
            <a:r>
              <a:rPr lang="en-US" dirty="0"/>
              <a:t>The null sampling </a:t>
            </a:r>
            <a:r>
              <a:rPr lang="en-US" dirty="0" smtClean="0"/>
              <a:t>distribution </a:t>
            </a:r>
            <a:r>
              <a:rPr lang="en-US" dirty="0"/>
              <a:t>(given the data), is the permutation </a:t>
            </a:r>
            <a:r>
              <a:rPr lang="en-US" dirty="0" smtClean="0"/>
              <a:t>distribution </a:t>
            </a:r>
            <a:r>
              <a:rPr lang="en-US" dirty="0"/>
              <a:t>of the maximal statistic computed over all </a:t>
            </a:r>
            <a:r>
              <a:rPr lang="en-US" dirty="0" smtClean="0"/>
              <a:t>voxels</a:t>
            </a:r>
            <a:r>
              <a:rPr lang="en-US" baseline="0" dirty="0" smtClean="0"/>
              <a:t> </a:t>
            </a:r>
            <a:r>
              <a:rPr lang="en-US" dirty="0" smtClean="0"/>
              <a:t>in </a:t>
            </a:r>
            <a:r>
              <a:rPr lang="en-US" dirty="0"/>
              <a:t>the volume of interest, potentially including voxels</a:t>
            </a:r>
          </a:p>
          <a:p>
            <a:r>
              <a:rPr lang="en-US" dirty="0"/>
              <a:t>where the null hypothesis is not true. A large </a:t>
            </a:r>
            <a:r>
              <a:rPr lang="en-US" dirty="0" smtClean="0"/>
              <a:t>departure </a:t>
            </a:r>
            <a:r>
              <a:rPr lang="en-US" dirty="0"/>
              <a:t>from the null hypothesis will give a large </a:t>
            </a:r>
            <a:r>
              <a:rPr lang="en-US" dirty="0" smtClean="0"/>
              <a:t>statistic,</a:t>
            </a:r>
            <a:r>
              <a:rPr lang="en-US" baseline="0" dirty="0" smtClean="0"/>
              <a:t> </a:t>
            </a:r>
            <a:r>
              <a:rPr lang="en-US" dirty="0" smtClean="0"/>
              <a:t>not </a:t>
            </a:r>
            <a:r>
              <a:rPr lang="en-US" dirty="0"/>
              <a:t>only in the actual labeling of the experiment, </a:t>
            </a:r>
            <a:r>
              <a:rPr lang="en-US" dirty="0" smtClean="0"/>
              <a:t>but</a:t>
            </a:r>
            <a:r>
              <a:rPr lang="en-US" baseline="0" dirty="0" smtClean="0"/>
              <a:t> </a:t>
            </a:r>
            <a:r>
              <a:rPr lang="en-US" dirty="0" smtClean="0"/>
              <a:t>also </a:t>
            </a:r>
            <a:r>
              <a:rPr lang="en-US" dirty="0"/>
              <a:t>in other </a:t>
            </a:r>
            <a:r>
              <a:rPr lang="en-US" dirty="0" err="1"/>
              <a:t>labelings</a:t>
            </a:r>
            <a:r>
              <a:rPr lang="en-US" dirty="0"/>
              <a:t>, particularly those close to </a:t>
            </a:r>
            <a:r>
              <a:rPr lang="en-US" dirty="0" smtClean="0"/>
              <a:t>the</a:t>
            </a:r>
            <a:r>
              <a:rPr lang="en-US" baseline="0" dirty="0" smtClean="0"/>
              <a:t> </a:t>
            </a:r>
            <a:r>
              <a:rPr lang="en-US" dirty="0" smtClean="0"/>
              <a:t>true labeling. </a:t>
            </a:r>
            <a:endParaRPr lang="de-DE" dirty="0"/>
          </a:p>
          <a:p>
            <a:endParaRPr lang="en-US" dirty="0"/>
          </a:p>
          <a:p>
            <a:endParaRPr lang="en-US" dirty="0"/>
          </a:p>
          <a:p>
            <a:endParaRPr lang="en-US" dirty="0"/>
          </a:p>
        </p:txBody>
      </p:sp>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432" y="2127101"/>
            <a:ext cx="3959125" cy="1319708"/>
          </a:xfrm>
          <a:prstGeom prst="rect">
            <a:avLst/>
          </a:prstGeom>
        </p:spPr>
      </p:pic>
      <p:sp>
        <p:nvSpPr>
          <p:cNvPr id="2" name="Rectangle 1"/>
          <p:cNvSpPr/>
          <p:nvPr/>
        </p:nvSpPr>
        <p:spPr>
          <a:xfrm>
            <a:off x="611560" y="3876904"/>
            <a:ext cx="7992888" cy="2800767"/>
          </a:xfrm>
          <a:prstGeom prst="rect">
            <a:avLst/>
          </a:prstGeom>
        </p:spPr>
        <p:txBody>
          <a:bodyPr wrap="square">
            <a:spAutoFit/>
          </a:bodyPr>
          <a:lstStyle/>
          <a:p>
            <a:r>
              <a:rPr lang="en-US" dirty="0"/>
              <a:t>This does not affect the overall validity</a:t>
            </a:r>
            <a:r>
              <a:rPr lang="en-US" baseline="0" dirty="0"/>
              <a:t> </a:t>
            </a:r>
            <a:r>
              <a:rPr lang="en-US" dirty="0"/>
              <a:t>of the test, but may make it more conservative for</a:t>
            </a:r>
          </a:p>
          <a:p>
            <a:r>
              <a:rPr lang="en-US" dirty="0"/>
              <a:t>voxels other than that with the maximum </a:t>
            </a:r>
            <a:r>
              <a:rPr lang="en-US" dirty="0" smtClean="0"/>
              <a:t>observed</a:t>
            </a:r>
            <a:r>
              <a:rPr lang="en-US" baseline="0" dirty="0" smtClean="0"/>
              <a:t> </a:t>
            </a:r>
            <a:r>
              <a:rPr lang="en-US" dirty="0" smtClean="0"/>
              <a:t>statistic. </a:t>
            </a:r>
            <a:r>
              <a:rPr lang="en-US" dirty="0"/>
              <a:t>One possibility is to </a:t>
            </a:r>
            <a:r>
              <a:rPr lang="en-US" b="1" dirty="0"/>
              <a:t>consider step-down tests</a:t>
            </a:r>
            <a:r>
              <a:rPr lang="en-US" dirty="0"/>
              <a:t>, </a:t>
            </a:r>
            <a:r>
              <a:rPr lang="en-US" dirty="0" smtClean="0"/>
              <a:t>where</a:t>
            </a:r>
            <a:r>
              <a:rPr lang="en-US" baseline="0" dirty="0" smtClean="0"/>
              <a:t> </a:t>
            </a:r>
            <a:r>
              <a:rPr lang="en-US" dirty="0" smtClean="0"/>
              <a:t>significant </a:t>
            </a:r>
            <a:r>
              <a:rPr lang="en-US" dirty="0"/>
              <a:t>regions are iteratively identified, cut </a:t>
            </a:r>
            <a:r>
              <a:rPr lang="en-US" dirty="0" smtClean="0"/>
              <a:t>out,</a:t>
            </a:r>
            <a:r>
              <a:rPr lang="en-US" baseline="0" dirty="0" smtClean="0"/>
              <a:t> </a:t>
            </a:r>
            <a:r>
              <a:rPr lang="en-US" dirty="0" smtClean="0"/>
              <a:t>and </a:t>
            </a:r>
            <a:r>
              <a:rPr lang="en-US" dirty="0"/>
              <a:t>the remaining volume reassessed. The </a:t>
            </a:r>
            <a:r>
              <a:rPr lang="en-US" dirty="0" smtClean="0"/>
              <a:t>resulting</a:t>
            </a:r>
            <a:r>
              <a:rPr lang="en-US" baseline="0" dirty="0" smtClean="0"/>
              <a:t> </a:t>
            </a:r>
            <a:r>
              <a:rPr lang="en-US" dirty="0" smtClean="0"/>
              <a:t>procedure </a:t>
            </a:r>
            <a:r>
              <a:rPr lang="en-US" dirty="0"/>
              <a:t>still maintains strong control over </a:t>
            </a:r>
            <a:r>
              <a:rPr lang="en-US" dirty="0" smtClean="0"/>
              <a:t>family-wise </a:t>
            </a:r>
            <a:r>
              <a:rPr lang="en-US" dirty="0"/>
              <a:t>Type I error, our criteria for a test with </a:t>
            </a:r>
            <a:r>
              <a:rPr lang="en-US" dirty="0" smtClean="0"/>
              <a:t>localizing</a:t>
            </a:r>
            <a:r>
              <a:rPr lang="en-US" baseline="0" dirty="0" smtClean="0"/>
              <a:t> </a:t>
            </a:r>
            <a:r>
              <a:rPr lang="en-US" dirty="0" smtClean="0"/>
              <a:t>power</a:t>
            </a:r>
            <a:r>
              <a:rPr lang="en-US" dirty="0"/>
              <a:t>, but will be more powerful (at voxels other </a:t>
            </a:r>
            <a:r>
              <a:rPr lang="en-US" dirty="0" smtClean="0"/>
              <a:t>that</a:t>
            </a:r>
            <a:r>
              <a:rPr lang="en-US" baseline="0" dirty="0" smtClean="0"/>
              <a:t> </a:t>
            </a:r>
            <a:r>
              <a:rPr lang="en-US" dirty="0" smtClean="0"/>
              <a:t>with </a:t>
            </a:r>
            <a:r>
              <a:rPr lang="en-US" dirty="0"/>
              <a:t>maximal statistic). </a:t>
            </a:r>
          </a:p>
          <a:p>
            <a:endParaRPr lang="en-US" dirty="0"/>
          </a:p>
          <a:p>
            <a:r>
              <a:rPr lang="en-US" dirty="0"/>
              <a:t> </a:t>
            </a:r>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8004" y="1809352"/>
            <a:ext cx="4249787" cy="1955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19737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13"/>
          <p:cNvSpPr>
            <a:spLocks noChangeArrowheads="1"/>
          </p:cNvSpPr>
          <p:nvPr/>
        </p:nvSpPr>
        <p:spPr bwMode="auto">
          <a:xfrm>
            <a:off x="325049" y="6369894"/>
            <a:ext cx="2481770" cy="307777"/>
          </a:xfrm>
          <a:prstGeom prst="rect">
            <a:avLst/>
          </a:prstGeom>
          <a:noFill/>
          <a:ln w="19050">
            <a:noFill/>
            <a:miter lim="800000"/>
            <a:headEnd type="none" w="sm" len="sm"/>
            <a:tailEnd type="none" w="sm" len="sm"/>
          </a:ln>
        </p:spPr>
        <p:txBody>
          <a:bodyPr wrap="none">
            <a:spAutoFit/>
          </a:bodyPr>
          <a:lstStyle/>
          <a:p>
            <a:r>
              <a:rPr lang="de-DE" sz="1400" baseline="0" dirty="0" smtClean="0">
                <a:latin typeface="Times New Roman" pitchFamily="18" charset="0"/>
              </a:rPr>
              <a:t>Nichols </a:t>
            </a:r>
            <a:r>
              <a:rPr lang="de-DE" sz="1400" baseline="0" dirty="0">
                <a:latin typeface="Times New Roman" pitchFamily="18" charset="0"/>
              </a:rPr>
              <a:t>&amp; </a:t>
            </a:r>
            <a:r>
              <a:rPr lang="de-DE" sz="1400" baseline="0" dirty="0" smtClean="0">
                <a:latin typeface="Times New Roman" pitchFamily="18" charset="0"/>
              </a:rPr>
              <a:t>Holmes, HBM, 2001</a:t>
            </a:r>
            <a:endParaRPr lang="en-US" sz="1400" baseline="0" dirty="0">
              <a:latin typeface="Times New Roman" pitchFamily="18" charset="0"/>
            </a:endParaRPr>
          </a:p>
        </p:txBody>
      </p:sp>
      <p:sp>
        <p:nvSpPr>
          <p:cNvPr id="3" name="Rectangle 2"/>
          <p:cNvSpPr/>
          <p:nvPr/>
        </p:nvSpPr>
        <p:spPr>
          <a:xfrm>
            <a:off x="611560" y="116632"/>
            <a:ext cx="8352928" cy="2185214"/>
          </a:xfrm>
          <a:prstGeom prst="rect">
            <a:avLst/>
          </a:prstGeom>
        </p:spPr>
        <p:txBody>
          <a:bodyPr wrap="square">
            <a:spAutoFit/>
          </a:bodyPr>
          <a:lstStyle/>
          <a:p>
            <a:r>
              <a:rPr lang="en-US" dirty="0"/>
              <a:t>The iterative nature of </a:t>
            </a:r>
            <a:r>
              <a:rPr lang="en-US" dirty="0" smtClean="0"/>
              <a:t>the</a:t>
            </a:r>
            <a:r>
              <a:rPr lang="en-US" baseline="0" dirty="0" smtClean="0"/>
              <a:t> </a:t>
            </a:r>
            <a:r>
              <a:rPr lang="en-US" dirty="0" smtClean="0"/>
              <a:t>procedure</a:t>
            </a:r>
            <a:r>
              <a:rPr lang="en-US" dirty="0"/>
              <a:t>, however, multiplies the </a:t>
            </a:r>
            <a:r>
              <a:rPr lang="en-US" dirty="0" smtClean="0"/>
              <a:t>computational</a:t>
            </a:r>
            <a:r>
              <a:rPr lang="en-US" baseline="0" dirty="0" smtClean="0"/>
              <a:t> </a:t>
            </a:r>
            <a:r>
              <a:rPr lang="en-US" dirty="0" smtClean="0"/>
              <a:t>burden </a:t>
            </a:r>
            <a:r>
              <a:rPr lang="en-US" dirty="0"/>
              <a:t>of an already intensive procedure. Holmes </a:t>
            </a:r>
            <a:r>
              <a:rPr lang="en-US" dirty="0" smtClean="0"/>
              <a:t>et</a:t>
            </a:r>
            <a:r>
              <a:rPr lang="en-US" baseline="0" dirty="0" smtClean="0"/>
              <a:t> </a:t>
            </a:r>
            <a:r>
              <a:rPr lang="en-US" dirty="0" smtClean="0"/>
              <a:t>al</a:t>
            </a:r>
            <a:r>
              <a:rPr lang="en-US" dirty="0"/>
              <a:t>. (1996) give a discussion and efficient </a:t>
            </a:r>
            <a:r>
              <a:rPr lang="en-US" dirty="0" smtClean="0"/>
              <a:t>algorithms,</a:t>
            </a:r>
            <a:r>
              <a:rPr lang="en-US" baseline="0" dirty="0" smtClean="0"/>
              <a:t> </a:t>
            </a:r>
            <a:r>
              <a:rPr lang="en-US" dirty="0" smtClean="0"/>
              <a:t>developed </a:t>
            </a:r>
            <a:r>
              <a:rPr lang="en-US" dirty="0"/>
              <a:t>further in Holmes (1994), but find that </a:t>
            </a:r>
            <a:r>
              <a:rPr lang="en-US" dirty="0" smtClean="0"/>
              <a:t>the</a:t>
            </a:r>
            <a:r>
              <a:rPr lang="en-US" baseline="0" dirty="0" smtClean="0"/>
              <a:t> </a:t>
            </a:r>
            <a:r>
              <a:rPr lang="en-US" dirty="0" smtClean="0"/>
              <a:t>additional </a:t>
            </a:r>
            <a:r>
              <a:rPr lang="en-US" dirty="0"/>
              <a:t>power gained was negligible for the </a:t>
            </a:r>
            <a:r>
              <a:rPr lang="en-US" dirty="0" smtClean="0"/>
              <a:t>cases</a:t>
            </a:r>
            <a:r>
              <a:rPr lang="en-US" baseline="0" dirty="0" smtClean="0"/>
              <a:t> </a:t>
            </a:r>
            <a:r>
              <a:rPr lang="en-US" dirty="0" smtClean="0"/>
              <a:t>studied</a:t>
            </a:r>
            <a:r>
              <a:rPr lang="en-US" dirty="0"/>
              <a:t>.</a:t>
            </a:r>
          </a:p>
          <a:p>
            <a:endParaRPr lang="en-US" dirty="0"/>
          </a:p>
          <a:p>
            <a:endParaRPr lang="en-US" dirty="0"/>
          </a:p>
          <a:p>
            <a:endParaRPr lang="en-US" dirty="0"/>
          </a:p>
        </p:txBody>
      </p:sp>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432" y="2127101"/>
            <a:ext cx="3959125" cy="1319708"/>
          </a:xfrm>
          <a:prstGeom prst="rect">
            <a:avLst/>
          </a:prstGeom>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8004" y="1809352"/>
            <a:ext cx="4249787" cy="1955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79139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13"/>
          <p:cNvSpPr>
            <a:spLocks noChangeArrowheads="1"/>
          </p:cNvSpPr>
          <p:nvPr/>
        </p:nvSpPr>
        <p:spPr bwMode="auto">
          <a:xfrm>
            <a:off x="325049" y="6369894"/>
            <a:ext cx="2481770" cy="307777"/>
          </a:xfrm>
          <a:prstGeom prst="rect">
            <a:avLst/>
          </a:prstGeom>
          <a:noFill/>
          <a:ln w="19050">
            <a:noFill/>
            <a:miter lim="800000"/>
            <a:headEnd type="none" w="sm" len="sm"/>
            <a:tailEnd type="none" w="sm" len="sm"/>
          </a:ln>
        </p:spPr>
        <p:txBody>
          <a:bodyPr wrap="none">
            <a:spAutoFit/>
          </a:bodyPr>
          <a:lstStyle/>
          <a:p>
            <a:r>
              <a:rPr lang="de-DE" sz="1400" baseline="0" dirty="0" smtClean="0">
                <a:latin typeface="Times New Roman" pitchFamily="18" charset="0"/>
              </a:rPr>
              <a:t>Nichols </a:t>
            </a:r>
            <a:r>
              <a:rPr lang="de-DE" sz="1400" baseline="0" dirty="0">
                <a:latin typeface="Times New Roman" pitchFamily="18" charset="0"/>
              </a:rPr>
              <a:t>&amp; </a:t>
            </a:r>
            <a:r>
              <a:rPr lang="de-DE" sz="1400" baseline="0" dirty="0" smtClean="0">
                <a:latin typeface="Times New Roman" pitchFamily="18" charset="0"/>
              </a:rPr>
              <a:t>Holmes, HBM, 2001</a:t>
            </a:r>
            <a:endParaRPr lang="en-US" sz="1400" baseline="0" dirty="0">
              <a:latin typeface="Times New Roman" pitchFamily="18" charset="0"/>
            </a:endParaRPr>
          </a:p>
        </p:txBody>
      </p:sp>
      <p:sp>
        <p:nvSpPr>
          <p:cNvPr id="3" name="Rectangle 2"/>
          <p:cNvSpPr/>
          <p:nvPr/>
        </p:nvSpPr>
        <p:spPr>
          <a:xfrm>
            <a:off x="764177" y="548680"/>
            <a:ext cx="8352928" cy="954107"/>
          </a:xfrm>
          <a:prstGeom prst="rect">
            <a:avLst/>
          </a:prstGeom>
        </p:spPr>
        <p:txBody>
          <a:bodyPr wrap="square">
            <a:spAutoFit/>
          </a:bodyPr>
          <a:lstStyle/>
          <a:p>
            <a:r>
              <a:rPr lang="en-US" dirty="0" smtClean="0"/>
              <a:t>We can calculate such statistic for each</a:t>
            </a:r>
            <a:r>
              <a:rPr lang="en-US" baseline="0" dirty="0" smtClean="0"/>
              <a:t> </a:t>
            </a:r>
            <a:r>
              <a:rPr lang="en-US" dirty="0" smtClean="0"/>
              <a:t>voxel.</a:t>
            </a:r>
          </a:p>
          <a:p>
            <a:r>
              <a:rPr lang="de-DE" dirty="0" smtClean="0"/>
              <a:t>=&gt; Multiple Comparison Problem (MCP)</a:t>
            </a:r>
            <a:endParaRPr lang="en-US" dirty="0" smtClean="0"/>
          </a:p>
          <a:p>
            <a:endParaRPr lang="en-US" dirty="0"/>
          </a:p>
        </p:txBody>
      </p:sp>
      <p:sp>
        <p:nvSpPr>
          <p:cNvPr id="5" name="Rectangle 4"/>
          <p:cNvSpPr/>
          <p:nvPr/>
        </p:nvSpPr>
        <p:spPr>
          <a:xfrm>
            <a:off x="755576" y="1866310"/>
            <a:ext cx="7477067" cy="3293209"/>
          </a:xfrm>
          <a:prstGeom prst="rect">
            <a:avLst/>
          </a:prstGeom>
        </p:spPr>
        <p:txBody>
          <a:bodyPr wrap="square">
            <a:spAutoFit/>
          </a:bodyPr>
          <a:lstStyle/>
          <a:p>
            <a:r>
              <a:rPr lang="en-US" dirty="0"/>
              <a:t>For </a:t>
            </a:r>
            <a:r>
              <a:rPr lang="en-US" dirty="0" smtClean="0"/>
              <a:t>the</a:t>
            </a:r>
            <a:r>
              <a:rPr lang="en-US" baseline="0" dirty="0" smtClean="0"/>
              <a:t> </a:t>
            </a:r>
            <a:r>
              <a:rPr lang="en-US" dirty="0" smtClean="0"/>
              <a:t>single </a:t>
            </a:r>
            <a:r>
              <a:rPr lang="en-US" dirty="0"/>
              <a:t>threshold test to be equally sensitive at all </a:t>
            </a:r>
            <a:r>
              <a:rPr lang="en-US" dirty="0" smtClean="0"/>
              <a:t>voxels</a:t>
            </a:r>
            <a:r>
              <a:rPr lang="en-US" dirty="0"/>
              <a:t>, the (null) sampling distribution of the chosen </a:t>
            </a:r>
            <a:r>
              <a:rPr lang="en-US" dirty="0" smtClean="0"/>
              <a:t>statistic </a:t>
            </a:r>
            <a:r>
              <a:rPr lang="en-US" dirty="0"/>
              <a:t>should be similar across voxels. For instance, the</a:t>
            </a:r>
          </a:p>
          <a:p>
            <a:r>
              <a:rPr lang="en-US" dirty="0"/>
              <a:t>simple mean difference statistic used in the </a:t>
            </a:r>
            <a:r>
              <a:rPr lang="en-US" dirty="0" smtClean="0"/>
              <a:t>single</a:t>
            </a:r>
            <a:r>
              <a:rPr lang="en-US" baseline="0" dirty="0" smtClean="0"/>
              <a:t> </a:t>
            </a:r>
            <a:r>
              <a:rPr lang="en-US" dirty="0" smtClean="0"/>
              <a:t>voxel </a:t>
            </a:r>
            <a:r>
              <a:rPr lang="en-US" dirty="0"/>
              <a:t>example could be considered as a voxel </a:t>
            </a:r>
            <a:r>
              <a:rPr lang="en-US" dirty="0" smtClean="0"/>
              <a:t>statistic,</a:t>
            </a:r>
            <a:r>
              <a:rPr lang="en-US" baseline="0" dirty="0" smtClean="0"/>
              <a:t> </a:t>
            </a:r>
            <a:r>
              <a:rPr lang="en-US" dirty="0" smtClean="0"/>
              <a:t>but </a:t>
            </a:r>
            <a:r>
              <a:rPr lang="en-US" dirty="0"/>
              <a:t>areas where the mean difference is highly </a:t>
            </a:r>
            <a:r>
              <a:rPr lang="en-US" dirty="0" smtClean="0"/>
              <a:t>variable</a:t>
            </a:r>
            <a:r>
              <a:rPr lang="en-US" baseline="0" dirty="0" smtClean="0"/>
              <a:t> </a:t>
            </a:r>
            <a:r>
              <a:rPr lang="en-US" dirty="0" smtClean="0"/>
              <a:t>will </a:t>
            </a:r>
            <a:r>
              <a:rPr lang="en-US" dirty="0"/>
              <a:t>dominate the permutation distribution for </a:t>
            </a:r>
            <a:r>
              <a:rPr lang="en-US" dirty="0" smtClean="0"/>
              <a:t>the</a:t>
            </a:r>
            <a:r>
              <a:rPr lang="en-US" baseline="0" dirty="0" smtClean="0"/>
              <a:t> </a:t>
            </a:r>
            <a:r>
              <a:rPr lang="en-US" dirty="0" smtClean="0"/>
              <a:t>maximal </a:t>
            </a:r>
            <a:r>
              <a:rPr lang="en-US" dirty="0"/>
              <a:t>statistic. The test will still be valid, but will </a:t>
            </a:r>
            <a:r>
              <a:rPr lang="en-US" dirty="0" smtClean="0"/>
              <a:t>be</a:t>
            </a:r>
            <a:r>
              <a:rPr lang="en-US" baseline="0" dirty="0" smtClean="0"/>
              <a:t> </a:t>
            </a:r>
            <a:r>
              <a:rPr lang="en-US" dirty="0" smtClean="0"/>
              <a:t>less </a:t>
            </a:r>
            <a:r>
              <a:rPr lang="en-US" dirty="0"/>
              <a:t>sensitive at those voxels with lower variability. </a:t>
            </a:r>
            <a:r>
              <a:rPr lang="en-US" dirty="0" smtClean="0"/>
              <a:t>So,</a:t>
            </a:r>
            <a:r>
              <a:rPr lang="en-US" baseline="0" dirty="0" smtClean="0"/>
              <a:t> </a:t>
            </a:r>
            <a:r>
              <a:rPr lang="en-US" dirty="0" smtClean="0"/>
              <a:t>although </a:t>
            </a:r>
            <a:r>
              <a:rPr lang="en-US" dirty="0"/>
              <a:t>for an individual voxel a permutation test </a:t>
            </a:r>
            <a:r>
              <a:rPr lang="en-US" dirty="0" smtClean="0"/>
              <a:t>on</a:t>
            </a:r>
            <a:r>
              <a:rPr lang="en-US" baseline="0" dirty="0" smtClean="0"/>
              <a:t> </a:t>
            </a:r>
            <a:r>
              <a:rPr lang="en-US" dirty="0" smtClean="0"/>
              <a:t>group </a:t>
            </a:r>
            <a:r>
              <a:rPr lang="en-US" dirty="0"/>
              <a:t>mean differences is equivalent to one using </a:t>
            </a:r>
            <a:r>
              <a:rPr lang="en-US" dirty="0" smtClean="0"/>
              <a:t>a</a:t>
            </a:r>
            <a:r>
              <a:rPr lang="en-US" baseline="0" dirty="0" smtClean="0"/>
              <a:t> </a:t>
            </a:r>
            <a:r>
              <a:rPr lang="en-US" dirty="0" smtClean="0"/>
              <a:t>two-sample </a:t>
            </a:r>
            <a:r>
              <a:rPr lang="en-US" dirty="0"/>
              <a:t>t-statistic (</a:t>
            </a:r>
            <a:r>
              <a:rPr lang="en-US" dirty="0" err="1"/>
              <a:t>Edgington</a:t>
            </a:r>
            <a:r>
              <a:rPr lang="en-US" dirty="0"/>
              <a:t>, 1995), this not </a:t>
            </a:r>
            <a:r>
              <a:rPr lang="en-US" dirty="0" smtClean="0"/>
              <a:t>true</a:t>
            </a:r>
            <a:r>
              <a:rPr lang="en-US" baseline="0" dirty="0" smtClean="0"/>
              <a:t> </a:t>
            </a:r>
            <a:r>
              <a:rPr lang="en-US" dirty="0" smtClean="0"/>
              <a:t>in </a:t>
            </a:r>
            <a:r>
              <a:rPr lang="en-US" dirty="0"/>
              <a:t>the multiple comparisons setting using a </a:t>
            </a:r>
            <a:r>
              <a:rPr lang="en-US" dirty="0" smtClean="0"/>
              <a:t>maximal</a:t>
            </a:r>
            <a:r>
              <a:rPr lang="en-US" baseline="0" dirty="0" smtClean="0"/>
              <a:t> </a:t>
            </a:r>
            <a:r>
              <a:rPr lang="en-US" dirty="0" smtClean="0"/>
              <a:t>statistic</a:t>
            </a:r>
            <a:endParaRPr lang="en-US" dirty="0"/>
          </a:p>
        </p:txBody>
      </p:sp>
    </p:spTree>
    <p:extLst>
      <p:ext uri="{BB962C8B-B14F-4D97-AF65-F5344CB8AC3E}">
        <p14:creationId xmlns:p14="http://schemas.microsoft.com/office/powerpoint/2010/main" val="35241387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13"/>
          <p:cNvSpPr>
            <a:spLocks noChangeArrowheads="1"/>
          </p:cNvSpPr>
          <p:nvPr/>
        </p:nvSpPr>
        <p:spPr bwMode="auto">
          <a:xfrm>
            <a:off x="325049" y="6369894"/>
            <a:ext cx="6406754" cy="307777"/>
          </a:xfrm>
          <a:prstGeom prst="rect">
            <a:avLst/>
          </a:prstGeom>
          <a:noFill/>
          <a:ln w="19050">
            <a:noFill/>
            <a:miter lim="800000"/>
            <a:headEnd type="none" w="sm" len="sm"/>
            <a:tailEnd type="none" w="sm" len="sm"/>
          </a:ln>
        </p:spPr>
        <p:txBody>
          <a:bodyPr wrap="none">
            <a:spAutoFit/>
          </a:bodyPr>
          <a:lstStyle/>
          <a:p>
            <a:r>
              <a:rPr lang="de-DE" sz="1400" baseline="0" dirty="0" smtClean="0">
                <a:latin typeface="Times New Roman" pitchFamily="18" charset="0"/>
              </a:rPr>
              <a:t>Holmes, Blair, Watson &amp; Ford, Journal of Cerebral Blood Flow and Metabolism, 1996</a:t>
            </a:r>
            <a:endParaRPr lang="en-US" sz="1400" baseline="0" dirty="0">
              <a:latin typeface="Times New Roman" pitchFamily="18" charset="0"/>
            </a:endParaRPr>
          </a:p>
        </p:txBody>
      </p:sp>
      <p:sp>
        <p:nvSpPr>
          <p:cNvPr id="4" name="Rectangle 3"/>
          <p:cNvSpPr/>
          <p:nvPr/>
        </p:nvSpPr>
        <p:spPr>
          <a:xfrm>
            <a:off x="611560" y="3645024"/>
            <a:ext cx="7704856" cy="1815882"/>
          </a:xfrm>
          <a:prstGeom prst="rect">
            <a:avLst/>
          </a:prstGeom>
        </p:spPr>
        <p:txBody>
          <a:bodyPr wrap="square">
            <a:spAutoFit/>
          </a:bodyPr>
          <a:lstStyle/>
          <a:p>
            <a:r>
              <a:rPr lang="en-US" dirty="0"/>
              <a:t>An additional cause for concern is the observation that an activation that dominates the statistic image will raise the observed maximal statistic above what it might be, were there no activation. Such a strong activation will influence the statistic images for the </a:t>
            </a:r>
            <a:r>
              <a:rPr lang="en-US" dirty="0" err="1"/>
              <a:t>relabellings</a:t>
            </a:r>
            <a:r>
              <a:rPr lang="en-US" dirty="0"/>
              <a:t>, particularly those for which the labelling is close to that of the experiment, possibly dominating the </a:t>
            </a:r>
            <a:r>
              <a:rPr lang="en-US" dirty="0" err="1"/>
              <a:t>relabelled</a:t>
            </a:r>
            <a:r>
              <a:rPr lang="en-US" dirty="0"/>
              <a:t> statistic image and hence leading to higher </a:t>
            </a:r>
            <a:r>
              <a:rPr lang="en-US" dirty="0" err="1"/>
              <a:t>randomisation</a:t>
            </a:r>
            <a:r>
              <a:rPr lang="en-US" dirty="0"/>
              <a:t> values than were there no activation. Thus, strong activation can increase the critical value of the test. </a:t>
            </a:r>
          </a:p>
        </p:txBody>
      </p:sp>
      <p:pic>
        <p:nvPicPr>
          <p:cNvPr id="8" name="Picture 7"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48" y="260648"/>
            <a:ext cx="6727337" cy="2796538"/>
          </a:xfrm>
          <a:prstGeom prst="rect">
            <a:avLst/>
          </a:prstGeom>
        </p:spPr>
      </p:pic>
    </p:spTree>
    <p:extLst>
      <p:ext uri="{BB962C8B-B14F-4D97-AF65-F5344CB8AC3E}">
        <p14:creationId xmlns:p14="http://schemas.microsoft.com/office/powerpoint/2010/main" val="3312998397"/>
      </p:ext>
    </p:extLst>
  </p:cSld>
  <p:clrMapOvr>
    <a:masterClrMapping/>
  </p:clrMapOvr>
  <p:timing>
    <p:tnLst>
      <p:par>
        <p:cTn id="1" dur="indefinite" restart="never" nodeType="tmRoot"/>
      </p:par>
    </p:tnLst>
  </p:timing>
</p:sld>
</file>

<file path=ppt/theme/theme1.xml><?xml version="1.0" encoding="utf-8"?>
<a:theme xmlns:a="http://schemas.openxmlformats.org/drawingml/2006/main" name="Fireball">
  <a:themeElements>
    <a:clrScheme name="Fireball 1">
      <a:dk1>
        <a:srgbClr val="5F5F5F"/>
      </a:dk1>
      <a:lt1>
        <a:srgbClr val="FFFFCC"/>
      </a:lt1>
      <a:dk2>
        <a:srgbClr val="000000"/>
      </a:dk2>
      <a:lt2>
        <a:srgbClr val="FFCC66"/>
      </a:lt2>
      <a:accent1>
        <a:srgbClr val="FF9933"/>
      </a:accent1>
      <a:accent2>
        <a:srgbClr val="CC0066"/>
      </a:accent2>
      <a:accent3>
        <a:srgbClr val="AAAAAA"/>
      </a:accent3>
      <a:accent4>
        <a:srgbClr val="DADAAE"/>
      </a:accent4>
      <a:accent5>
        <a:srgbClr val="FFCAAD"/>
      </a:accent5>
      <a:accent6>
        <a:srgbClr val="B9005C"/>
      </a:accent6>
      <a:hlink>
        <a:srgbClr val="CC00CC"/>
      </a:hlink>
      <a:folHlink>
        <a:srgbClr val="990099"/>
      </a:folHlink>
    </a:clrScheme>
    <a:fontScheme name="Fireball">
      <a:majorFont>
        <a:latin typeface="Palatino"/>
        <a:ea typeface=""/>
        <a:cs typeface=""/>
      </a:majorFont>
      <a:minorFont>
        <a:latin typeface="Palatino"/>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noFill/>
          <a:prstDash val="lg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25000" smtClean="0">
            <a:ln>
              <a:noFill/>
            </a:ln>
            <a:solidFill>
              <a:schemeClr val="tx1"/>
            </a:solidFill>
            <a:effectLst/>
            <a:latin typeface="Palatino" pitchFamily="18" charset="0"/>
          </a:defRPr>
        </a:defPPr>
      </a:lstStyle>
    </a:spDef>
    <a:lnDef>
      <a:spPr bwMode="auto">
        <a:xfrm>
          <a:off x="0" y="0"/>
          <a:ext cx="1" cy="1"/>
        </a:xfrm>
        <a:custGeom>
          <a:avLst/>
          <a:gdLst/>
          <a:ahLst/>
          <a:cxnLst/>
          <a:rect l="0" t="0" r="0" b="0"/>
          <a:pathLst/>
        </a:custGeom>
        <a:solidFill>
          <a:srgbClr val="FFFFFF"/>
        </a:solidFill>
        <a:ln w="12700" cap="flat" cmpd="sng" algn="ctr">
          <a:noFill/>
          <a:prstDash val="lgDash"/>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25000" smtClean="0">
            <a:ln>
              <a:noFill/>
            </a:ln>
            <a:solidFill>
              <a:schemeClr val="tx1"/>
            </a:solidFill>
            <a:effectLst/>
            <a:latin typeface="Palatino" pitchFamily="18" charset="0"/>
          </a:defRPr>
        </a:defPPr>
      </a:lstStyle>
    </a:lnDef>
  </a:objectDefaults>
  <a:extraClrSchemeLst>
    <a:extraClrScheme>
      <a:clrScheme name="Fireball 1">
        <a:dk1>
          <a:srgbClr val="5F5F5F"/>
        </a:dk1>
        <a:lt1>
          <a:srgbClr val="FFFFCC"/>
        </a:lt1>
        <a:dk2>
          <a:srgbClr val="000000"/>
        </a:dk2>
        <a:lt2>
          <a:srgbClr val="FFCC66"/>
        </a:lt2>
        <a:accent1>
          <a:srgbClr val="FF9933"/>
        </a:accent1>
        <a:accent2>
          <a:srgbClr val="CC0066"/>
        </a:accent2>
        <a:accent3>
          <a:srgbClr val="AAAAAA"/>
        </a:accent3>
        <a:accent4>
          <a:srgbClr val="DADAAE"/>
        </a:accent4>
        <a:accent5>
          <a:srgbClr val="FFCAAD"/>
        </a:accent5>
        <a:accent6>
          <a:srgbClr val="B9005C"/>
        </a:accent6>
        <a:hlink>
          <a:srgbClr val="CC00CC"/>
        </a:hlink>
        <a:folHlink>
          <a:srgbClr val="990099"/>
        </a:folHlink>
      </a:clrScheme>
      <a:clrMap bg1="dk2" tx1="lt1" bg2="dk1" tx2="lt2" accent1="accent1" accent2="accent2" accent3="accent3" accent4="accent4" accent5="accent5" accent6="accent6" hlink="hlink" folHlink="folHlink"/>
    </a:extraClrScheme>
    <a:extraClrScheme>
      <a:clrScheme name="Fireball 2">
        <a:dk1>
          <a:srgbClr val="000000"/>
        </a:dk1>
        <a:lt1>
          <a:srgbClr val="FFFFFF"/>
        </a:lt1>
        <a:dk2>
          <a:srgbClr val="FF9900"/>
        </a:dk2>
        <a:lt2>
          <a:srgbClr val="5F5F5F"/>
        </a:lt2>
        <a:accent1>
          <a:srgbClr val="FF9933"/>
        </a:accent1>
        <a:accent2>
          <a:srgbClr val="CC0066"/>
        </a:accent2>
        <a:accent3>
          <a:srgbClr val="FFFFFF"/>
        </a:accent3>
        <a:accent4>
          <a:srgbClr val="000000"/>
        </a:accent4>
        <a:accent5>
          <a:srgbClr val="FFCAAD"/>
        </a:accent5>
        <a:accent6>
          <a:srgbClr val="B9005C"/>
        </a:accent6>
        <a:hlink>
          <a:srgbClr val="CC00CC"/>
        </a:hlink>
        <a:folHlink>
          <a:srgbClr val="990099"/>
        </a:folHlink>
      </a:clrScheme>
      <a:clrMap bg1="lt1" tx1="dk1" bg2="lt2" tx2="dk2" accent1="accent1" accent2="accent2" accent3="accent3" accent4="accent4" accent5="accent5" accent6="accent6" hlink="hlink" folHlink="folHlink"/>
    </a:extraClrScheme>
    <a:extraClrScheme>
      <a:clrScheme name="Fireball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Thomäx:Programme:Microsoft Office 98:Templates:Presentation Designs:Fireball</Template>
  <TotalTime>6189</TotalTime>
  <Words>1472</Words>
  <Application>Microsoft Office PowerPoint</Application>
  <PresentationFormat>On-screen Show (4:3)</PresentationFormat>
  <Paragraphs>136</Paragraphs>
  <Slides>36</Slides>
  <Notes>9</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3" baseType="lpstr">
      <vt:lpstr>Arial</vt:lpstr>
      <vt:lpstr>Calibri</vt:lpstr>
      <vt:lpstr>Palatino</vt:lpstr>
      <vt:lpstr>Roboto</vt:lpstr>
      <vt:lpstr>Times New Roman</vt:lpstr>
      <vt:lpstr>Fireball</vt:lpstr>
      <vt:lpstr>Image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Unikon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Emotionen in Bild, Mimik und Wort:</dc:title>
  <dc:creator>Markus Junghöfer</dc:creator>
  <cp:lastModifiedBy>Dean J Sabatinelli</cp:lastModifiedBy>
  <cp:revision>1296</cp:revision>
  <dcterms:created xsi:type="dcterms:W3CDTF">2000-10-21T12:17:11Z</dcterms:created>
  <dcterms:modified xsi:type="dcterms:W3CDTF">2019-01-16T21:52:09Z</dcterms:modified>
</cp:coreProperties>
</file>